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1" r:id="rId3"/>
    <p:sldId id="257" r:id="rId4"/>
    <p:sldId id="258" r:id="rId5"/>
    <p:sldId id="259" r:id="rId6"/>
    <p:sldId id="256" r:id="rId7"/>
    <p:sldId id="268" r:id="rId8"/>
    <p:sldId id="269" r:id="rId9"/>
    <p:sldId id="262" r:id="rId10"/>
    <p:sldId id="264" r:id="rId11"/>
    <p:sldId id="265" r:id="rId12"/>
    <p:sldId id="266" r:id="rId13"/>
    <p:sldId id="267" r:id="rId14"/>
    <p:sldId id="272" r:id="rId15"/>
    <p:sldId id="270" r:id="rId16"/>
    <p:sldId id="271" r:id="rId17"/>
    <p:sldId id="276" r:id="rId18"/>
    <p:sldId id="274" r:id="rId19"/>
    <p:sldId id="275"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4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A6EAC-EACA-47AC-A90F-1302139A4BD3}" type="datetimeFigureOut">
              <a:rPr lang="en-US" smtClean="0"/>
              <a:t>5/1/2015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0CCFC-9A1A-4705-A759-E3524B6A5487}" type="slidenum">
              <a:rPr lang="en-US" smtClean="0"/>
              <a:t>‹#›</a:t>
            </a:fld>
            <a:endParaRPr lang="en-US"/>
          </a:p>
        </p:txBody>
      </p:sp>
    </p:spTree>
    <p:extLst>
      <p:ext uri="{BB962C8B-B14F-4D97-AF65-F5344CB8AC3E}">
        <p14:creationId xmlns:p14="http://schemas.microsoft.com/office/powerpoint/2010/main" val="297566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in your ordination vows, so….</a:t>
            </a:r>
            <a:endParaRPr lang="en-AU" dirty="0"/>
          </a:p>
        </p:txBody>
      </p:sp>
      <p:sp>
        <p:nvSpPr>
          <p:cNvPr id="4" name="Slide Number Placeholder 3"/>
          <p:cNvSpPr>
            <a:spLocks noGrp="1"/>
          </p:cNvSpPr>
          <p:nvPr>
            <p:ph type="sldNum" sz="quarter" idx="10"/>
          </p:nvPr>
        </p:nvSpPr>
        <p:spPr/>
        <p:txBody>
          <a:bodyPr/>
          <a:lstStyle/>
          <a:p>
            <a:fld id="{6EE0CCFC-9A1A-4705-A759-E3524B6A5487}" type="slidenum">
              <a:rPr lang="en-US" smtClean="0"/>
              <a:t>5</a:t>
            </a:fld>
            <a:endParaRPr lang="en-US"/>
          </a:p>
        </p:txBody>
      </p:sp>
    </p:spTree>
    <p:extLst>
      <p:ext uri="{BB962C8B-B14F-4D97-AF65-F5344CB8AC3E}">
        <p14:creationId xmlns:p14="http://schemas.microsoft.com/office/powerpoint/2010/main" val="94072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Think of your hobby… how could </a:t>
            </a:r>
            <a:r>
              <a:rPr lang="en-AU" dirty="0" err="1" smtClean="0"/>
              <a:t>tyou</a:t>
            </a:r>
            <a:r>
              <a:rPr lang="en-AU" dirty="0" smtClean="0"/>
              <a:t> teach someone to do</a:t>
            </a:r>
            <a:r>
              <a:rPr lang="en-AU" baseline="0" dirty="0" smtClean="0"/>
              <a:t> that thing?</a:t>
            </a:r>
          </a:p>
          <a:p>
            <a:endParaRPr lang="en-AU" baseline="0" dirty="0" smtClean="0"/>
          </a:p>
          <a:p>
            <a:r>
              <a:rPr lang="en-AU" dirty="0" err="1" smtClean="0"/>
              <a:t>Eg</a:t>
            </a:r>
            <a:r>
              <a:rPr lang="en-AU" dirty="0" smtClean="0"/>
              <a:t> how to set up apple</a:t>
            </a:r>
            <a:r>
              <a:rPr lang="en-AU" baseline="0" dirty="0" smtClean="0"/>
              <a:t> </a:t>
            </a:r>
            <a:r>
              <a:rPr lang="en-AU" baseline="0" dirty="0" err="1" smtClean="0"/>
              <a:t>tv</a:t>
            </a:r>
            <a:endParaRPr lang="en-AU" baseline="0" dirty="0" smtClean="0"/>
          </a:p>
          <a:p>
            <a:r>
              <a:rPr lang="en-AU" baseline="0" dirty="0" smtClean="0"/>
              <a:t>Or how to cook steak on a BBQ or </a:t>
            </a:r>
          </a:p>
          <a:p>
            <a:endParaRPr lang="en-AU" dirty="0"/>
          </a:p>
        </p:txBody>
      </p:sp>
      <p:sp>
        <p:nvSpPr>
          <p:cNvPr id="4" name="Slide Number Placeholder 3"/>
          <p:cNvSpPr>
            <a:spLocks noGrp="1"/>
          </p:cNvSpPr>
          <p:nvPr>
            <p:ph type="sldNum" sz="quarter" idx="10"/>
          </p:nvPr>
        </p:nvSpPr>
        <p:spPr/>
        <p:txBody>
          <a:bodyPr/>
          <a:lstStyle/>
          <a:p>
            <a:fld id="{6EE0CCFC-9A1A-4705-A759-E3524B6A5487}" type="slidenum">
              <a:rPr lang="en-US" smtClean="0"/>
              <a:t>7</a:t>
            </a:fld>
            <a:endParaRPr lang="en-US"/>
          </a:p>
        </p:txBody>
      </p:sp>
    </p:spTree>
    <p:extLst>
      <p:ext uri="{BB962C8B-B14F-4D97-AF65-F5344CB8AC3E}">
        <p14:creationId xmlns:p14="http://schemas.microsoft.com/office/powerpoint/2010/main" val="219076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584325" y="704850"/>
            <a:ext cx="3482975" cy="2611438"/>
          </a:xfrm>
          <a:ln cap="flat"/>
        </p:spPr>
      </p:sp>
      <p:sp>
        <p:nvSpPr>
          <p:cNvPr id="31747" name="Rectangle 3"/>
          <p:cNvSpPr>
            <a:spLocks noGrp="1" noChangeArrowheads="1"/>
          </p:cNvSpPr>
          <p:nvPr>
            <p:ph type="body" idx="1"/>
          </p:nvPr>
        </p:nvSpPr>
        <p:spPr>
          <a:xfrm>
            <a:off x="541421" y="3598217"/>
            <a:ext cx="5942741" cy="5040151"/>
          </a:xfrm>
          <a:noFill/>
        </p:spPr>
        <p:txBody>
          <a:bodyPr/>
          <a:lstStyle/>
          <a:p>
            <a:pPr marL="285750" indent="-285750">
              <a:buFont typeface="Wingdings 2" pitchFamily="18" charset="2"/>
              <a:buNone/>
              <a:tabLst>
                <a:tab pos="666750" algn="l"/>
              </a:tabLst>
            </a:pPr>
            <a:r>
              <a:rPr lang="en-US" sz="1400" smtClean="0"/>
              <a:t>7.</a:t>
            </a:r>
            <a:r>
              <a:rPr lang="en-US" sz="1400" b="1" smtClean="0"/>
              <a:t>   </a:t>
            </a:r>
            <a:r>
              <a:rPr lang="en-US" sz="1400" smtClean="0"/>
              <a:t>A TEACHING MODEL FOR RELIGIOUS EDUCATION</a:t>
            </a:r>
          </a:p>
          <a:p>
            <a:pPr marL="285750" indent="-285750">
              <a:buFont typeface="Wingdings 2" pitchFamily="18" charset="2"/>
              <a:buNone/>
              <a:tabLst>
                <a:tab pos="666750" algn="l"/>
              </a:tabLst>
            </a:pPr>
            <a:r>
              <a:rPr lang="en-US" sz="1000" i="1" smtClean="0">
                <a:latin typeface="Lucida Bright" pitchFamily="18" charset="0"/>
              </a:rPr>
              <a:t>Purpose:	</a:t>
            </a:r>
            <a:r>
              <a:rPr lang="en-US" sz="1000" smtClean="0">
                <a:latin typeface="Lucida Bright" pitchFamily="18" charset="0"/>
              </a:rPr>
              <a:t>To provide participants with an understanding of the ‘3 circle model’ of RE</a:t>
            </a:r>
            <a:br>
              <a:rPr lang="en-US" sz="1000" smtClean="0">
                <a:latin typeface="Lucida Bright" pitchFamily="18" charset="0"/>
              </a:rPr>
            </a:br>
            <a:r>
              <a:rPr lang="en-US" sz="1000" smtClean="0">
                <a:latin typeface="Lucida Bright" pitchFamily="18" charset="0"/>
              </a:rPr>
              <a:t>	teaching.</a:t>
            </a:r>
          </a:p>
          <a:p>
            <a:pPr marL="285750" indent="-285750">
              <a:buFont typeface="Wingdings 2" pitchFamily="18" charset="2"/>
              <a:buNone/>
              <a:tabLst>
                <a:tab pos="666750" algn="l"/>
              </a:tabLst>
            </a:pPr>
            <a:r>
              <a:rPr lang="en-US" sz="1000" i="1" smtClean="0">
                <a:latin typeface="Lucida Bright" pitchFamily="18" charset="0"/>
              </a:rPr>
              <a:t>Time:	</a:t>
            </a:r>
            <a:r>
              <a:rPr lang="en-US" sz="1000" smtClean="0">
                <a:latin typeface="Lucida Bright" pitchFamily="18" charset="0"/>
              </a:rPr>
              <a:t>30 minutes</a:t>
            </a:r>
            <a:endParaRPr lang="en-US" sz="1000" i="1" smtClean="0">
              <a:latin typeface="Lucida Bright" pitchFamily="18" charset="0"/>
            </a:endParaRPr>
          </a:p>
          <a:p>
            <a:pPr marL="285750" indent="-285750">
              <a:buFont typeface="Wingdings 2" pitchFamily="18" charset="2"/>
              <a:buNone/>
              <a:tabLst>
                <a:tab pos="666750" algn="l"/>
              </a:tabLst>
            </a:pPr>
            <a:r>
              <a:rPr lang="en-US" smtClean="0"/>
              <a:t>(A)</a:t>
            </a:r>
            <a:r>
              <a:rPr lang="en-US" sz="1400" b="1" smtClean="0"/>
              <a:t>  </a:t>
            </a:r>
            <a:r>
              <a:rPr lang="en-US" smtClean="0"/>
              <a:t>UNDERSTANDING THE TEACHING MODEL</a:t>
            </a:r>
          </a:p>
          <a:p>
            <a:pPr marL="285750" indent="-285750">
              <a:tabLst>
                <a:tab pos="666750" algn="l"/>
              </a:tabLst>
            </a:pPr>
            <a:r>
              <a:rPr lang="en-US" sz="1000" smtClean="0"/>
              <a:t> </a:t>
            </a:r>
            <a:r>
              <a:rPr lang="en-US" sz="1000" smtClean="0">
                <a:latin typeface="Lucida Bright" pitchFamily="18" charset="0"/>
              </a:rPr>
              <a:t>Explain to participants that it is important to:</a:t>
            </a:r>
          </a:p>
          <a:p>
            <a:pPr marL="762000" lvl="1">
              <a:buFont typeface="Wingdings 2" pitchFamily="18" charset="2"/>
              <a:buNone/>
              <a:tabLst>
                <a:tab pos="666750" algn="l"/>
              </a:tabLst>
            </a:pPr>
            <a:r>
              <a:rPr lang="en-US" smtClean="0"/>
              <a:t>-		develop an effective working model for RE  teaching, whether a denominational or co-operative model is selected for the school site.</a:t>
            </a:r>
          </a:p>
          <a:p>
            <a:pPr marL="762000" lvl="1">
              <a:buFont typeface="Wingdings 2" pitchFamily="18" charset="2"/>
              <a:buNone/>
              <a:tabLst>
                <a:tab pos="666750" algn="l"/>
              </a:tabLst>
            </a:pPr>
            <a:r>
              <a:rPr lang="en-US" smtClean="0"/>
              <a:t>- 		understand a model that recognises different and important facets of an RE lesson.</a:t>
            </a:r>
            <a:endParaRPr lang="en-US" sz="900" smtClean="0"/>
          </a:p>
          <a:p>
            <a:pPr marL="285750" indent="-285750">
              <a:tabLst>
                <a:tab pos="666750" algn="l"/>
              </a:tabLst>
            </a:pPr>
            <a:r>
              <a:rPr lang="en-US" sz="1000" smtClean="0">
                <a:latin typeface="Lucida Bright" pitchFamily="18" charset="0"/>
              </a:rPr>
              <a:t> This model may be applied to any religious group or community</a:t>
            </a:r>
            <a:r>
              <a:rPr lang="en-US" smtClean="0"/>
              <a:t>.</a:t>
            </a:r>
          </a:p>
          <a:p>
            <a:pPr marL="285750" indent="-285750">
              <a:buFont typeface="Wingdings 2" pitchFamily="18" charset="2"/>
              <a:buNone/>
              <a:tabLst>
                <a:tab pos="666750" algn="l"/>
              </a:tabLst>
            </a:pPr>
            <a:r>
              <a:rPr lang="en-US" smtClean="0"/>
              <a:t>(B)</a:t>
            </a:r>
            <a:r>
              <a:rPr lang="en-US" sz="1400" b="1" smtClean="0"/>
              <a:t>  </a:t>
            </a:r>
            <a:r>
              <a:rPr lang="en-US" smtClean="0"/>
              <a:t>EXPLORE THE TEACHING MODEL IN SMALL GROUPS</a:t>
            </a:r>
          </a:p>
          <a:p>
            <a:pPr marL="285750" indent="-285750">
              <a:tabLst>
                <a:tab pos="666750" algn="l"/>
              </a:tabLst>
            </a:pPr>
            <a:r>
              <a:rPr lang="en-US" sz="1000" smtClean="0">
                <a:latin typeface="Lucida Bright" pitchFamily="18" charset="0"/>
              </a:rPr>
              <a:t>Break into small groups and use magazines, newspapers, words and symbols to make a collage of topics, issues, learnings that should be included in an RE program </a:t>
            </a:r>
            <a:r>
              <a:rPr lang="en-US" sz="1000" i="1" smtClean="0">
                <a:latin typeface="Lucida Bright" pitchFamily="18" charset="0"/>
              </a:rPr>
              <a:t>(allow 8 - 10 minutes)</a:t>
            </a:r>
            <a:r>
              <a:rPr lang="en-US" sz="1000" smtClean="0">
                <a:latin typeface="Lucida Bright" pitchFamily="18" charset="0"/>
              </a:rPr>
              <a:t>. </a:t>
            </a:r>
          </a:p>
          <a:p>
            <a:pPr marL="285750" indent="-285750">
              <a:tabLst>
                <a:tab pos="666750" algn="l"/>
              </a:tabLst>
            </a:pPr>
            <a:r>
              <a:rPr lang="en-US" sz="1000" smtClean="0">
                <a:latin typeface="Lucida Bright" pitchFamily="18" charset="0"/>
              </a:rPr>
              <a:t>Invite a spokesperson to report back to the whole group.</a:t>
            </a:r>
          </a:p>
          <a:p>
            <a:pPr marL="285750" indent="-285750">
              <a:buFont typeface="Wingdings 2" pitchFamily="18" charset="2"/>
              <a:buNone/>
              <a:tabLst>
                <a:tab pos="666750" algn="l"/>
              </a:tabLst>
            </a:pPr>
            <a:r>
              <a:rPr lang="en-US" sz="1000" i="1" smtClean="0">
                <a:latin typeface="Lucida Bright" pitchFamily="18" charset="0"/>
              </a:rPr>
              <a:t>EITHER:</a:t>
            </a:r>
            <a:endParaRPr lang="en-US" sz="1000" smtClean="0">
              <a:latin typeface="Lucida Bright" pitchFamily="18" charset="0"/>
            </a:endParaRPr>
          </a:p>
          <a:p>
            <a:pPr marL="285750" indent="-285750">
              <a:tabLst>
                <a:tab pos="666750" algn="l"/>
              </a:tabLst>
            </a:pPr>
            <a:r>
              <a:rPr lang="en-US" sz="1000" smtClean="0">
                <a:latin typeface="Lucida Bright" pitchFamily="18" charset="0"/>
              </a:rPr>
              <a:t>As feedback is given, collate/record key statements in 1 of the 3 circles on this OHT</a:t>
            </a:r>
          </a:p>
          <a:p>
            <a:pPr marL="285750" indent="-285750">
              <a:buFont typeface="Wingdings 2" pitchFamily="18" charset="2"/>
              <a:buNone/>
              <a:tabLst>
                <a:tab pos="666750" algn="l"/>
              </a:tabLst>
            </a:pPr>
            <a:r>
              <a:rPr lang="en-US" sz="1000" i="1" smtClean="0">
                <a:latin typeface="Lucida Bright" pitchFamily="18" charset="0"/>
              </a:rPr>
              <a:t>OR:</a:t>
            </a:r>
            <a:endParaRPr lang="en-US" sz="1000" smtClean="0">
              <a:latin typeface="Lucida Bright" pitchFamily="18" charset="0"/>
            </a:endParaRPr>
          </a:p>
          <a:p>
            <a:pPr marL="285750" indent="-285750">
              <a:tabLst>
                <a:tab pos="666750" algn="l"/>
              </a:tabLst>
            </a:pPr>
            <a:r>
              <a:rPr lang="en-US" sz="1000" smtClean="0">
                <a:latin typeface="Lucida Bright" pitchFamily="18" charset="0"/>
              </a:rPr>
              <a:t>Blue-Tac the headings (</a:t>
            </a:r>
            <a:r>
              <a:rPr lang="en-US" sz="1000" i="1" smtClean="0">
                <a:latin typeface="Lucida Bright" pitchFamily="18" charset="0"/>
              </a:rPr>
              <a:t>Tradition and Beliefs/Human Experience/Individual Experience </a:t>
            </a:r>
            <a:br>
              <a:rPr lang="en-US" sz="1000" i="1" smtClean="0">
                <a:latin typeface="Lucida Bright" pitchFamily="18" charset="0"/>
              </a:rPr>
            </a:br>
            <a:r>
              <a:rPr lang="en-US" sz="1000" i="1" smtClean="0">
                <a:latin typeface="Lucida Bright" pitchFamily="18" charset="0"/>
              </a:rPr>
              <a:t>-- Appendix 4A/B</a:t>
            </a:r>
            <a:r>
              <a:rPr lang="en-US" sz="1000" smtClean="0">
                <a:latin typeface="Lucida Bright" pitchFamily="18" charset="0"/>
              </a:rPr>
              <a:t>) on text or pictures on the posters presented. </a:t>
            </a:r>
          </a:p>
        </p:txBody>
      </p:sp>
      <p:sp>
        <p:nvSpPr>
          <p:cNvPr id="31748" name="Rectangle 5"/>
          <p:cNvSpPr>
            <a:spLocks noChangeArrowheads="1"/>
          </p:cNvSpPr>
          <p:nvPr/>
        </p:nvSpPr>
        <p:spPr bwMode="auto">
          <a:xfrm>
            <a:off x="464075" y="3880431"/>
            <a:ext cx="5723594" cy="493873"/>
          </a:xfrm>
          <a:prstGeom prst="rect">
            <a:avLst/>
          </a:prstGeom>
          <a:noFill/>
          <a:ln w="12699">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503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xfrm>
            <a:off x="928150" y="4797624"/>
            <a:ext cx="5027481" cy="4114139"/>
          </a:xfrm>
          <a:noFill/>
          <a:ln/>
        </p:spPr>
        <p:txBody>
          <a:bodyPr/>
          <a:lstStyle/>
          <a:p>
            <a:pPr>
              <a:buFont typeface="Wingdings 2" pitchFamily="18" charset="2"/>
              <a:buNone/>
            </a:pPr>
            <a:r>
              <a:rPr lang="en-US"/>
              <a:t>(C)</a:t>
            </a:r>
            <a:r>
              <a:rPr lang="en-US" b="1"/>
              <a:t> </a:t>
            </a:r>
            <a:r>
              <a:rPr lang="en-US"/>
              <a:t>  FURTHER EXPLORATION</a:t>
            </a:r>
          </a:p>
          <a:p>
            <a:pPr>
              <a:buFont typeface="Wingdings 2" pitchFamily="18" charset="2"/>
              <a:buNone/>
            </a:pPr>
            <a:r>
              <a:rPr lang="en-US" sz="1000">
                <a:latin typeface="Lucida Bright" pitchFamily="18" charset="0"/>
              </a:rPr>
              <a:t>To further explain the model,  participants may find it helpful to explore the key features of each circle.  The features listed assist in identifying characteristics of that circle.  Some words and phrases listed may not be familiar or apply to some participants and sensitivity needs to be exercised.</a:t>
            </a:r>
            <a:r>
              <a:rPr lang="en-US"/>
              <a:t> </a:t>
            </a:r>
          </a:p>
          <a:p>
            <a:pPr>
              <a:buFont typeface="Wingdings 2" pitchFamily="18" charset="2"/>
              <a:buNone/>
            </a:pPr>
            <a:endParaRPr lang="en-US"/>
          </a:p>
          <a:p>
            <a:pPr>
              <a:buFont typeface="Wingdings 2" pitchFamily="18" charset="2"/>
              <a:buNone/>
            </a:pPr>
            <a:r>
              <a:rPr lang="en-US" sz="1000">
                <a:latin typeface="Lucida Bright" pitchFamily="18" charset="0"/>
              </a:rPr>
              <a:t>Participants may like to share what are some significant features of their tradition.  These could be added to those listed on the OHT or on a suitably titled poster on the wall.</a:t>
            </a:r>
          </a:p>
        </p:txBody>
      </p:sp>
    </p:spTree>
    <p:extLst>
      <p:ext uri="{BB962C8B-B14F-4D97-AF65-F5344CB8AC3E}">
        <p14:creationId xmlns:p14="http://schemas.microsoft.com/office/powerpoint/2010/main" val="413236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cap="flat"/>
        </p:spPr>
      </p:sp>
      <p:sp>
        <p:nvSpPr>
          <p:cNvPr id="31747" name="Rectangle 3"/>
          <p:cNvSpPr>
            <a:spLocks noGrp="1" noChangeArrowheads="1"/>
          </p:cNvSpPr>
          <p:nvPr>
            <p:ph type="body" idx="1"/>
          </p:nvPr>
        </p:nvSpPr>
        <p:spPr>
          <a:xfrm>
            <a:off x="928150" y="4515411"/>
            <a:ext cx="5027481" cy="4114139"/>
          </a:xfrm>
          <a:noFill/>
          <a:ln/>
        </p:spPr>
        <p:txBody>
          <a:bodyPr/>
          <a:lstStyle/>
          <a:p>
            <a:pPr>
              <a:buFont typeface="Wingdings 2" pitchFamily="18" charset="2"/>
              <a:buNone/>
            </a:pPr>
            <a:r>
              <a:rPr lang="en-US"/>
              <a:t>(D)  ULTIMATE QUESTIONS</a:t>
            </a:r>
          </a:p>
          <a:p>
            <a:pPr>
              <a:buFont typeface="Wingdings 2" pitchFamily="18" charset="2"/>
              <a:buNone/>
            </a:pPr>
            <a:r>
              <a:rPr lang="en-US" sz="1000">
                <a:latin typeface="Lucida Bright" pitchFamily="18" charset="0"/>
              </a:rPr>
              <a:t> Participants may like to contribute what they consider to be ultimate questions. Record on the OHT slide or on butcher’s paper with the appropriate heading. </a:t>
            </a:r>
          </a:p>
        </p:txBody>
      </p:sp>
    </p:spTree>
    <p:extLst>
      <p:ext uri="{BB962C8B-B14F-4D97-AF65-F5344CB8AC3E}">
        <p14:creationId xmlns:p14="http://schemas.microsoft.com/office/powerpoint/2010/main" val="214707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xfrm>
            <a:off x="850805" y="4515411"/>
            <a:ext cx="5027481" cy="4114139"/>
          </a:xfrm>
          <a:noFill/>
          <a:ln/>
        </p:spPr>
        <p:txBody>
          <a:bodyPr/>
          <a:lstStyle/>
          <a:p>
            <a:pPr>
              <a:buFont typeface="Wingdings 2" pitchFamily="18" charset="2"/>
              <a:buNone/>
            </a:pPr>
            <a:r>
              <a:rPr lang="en-US" b="1"/>
              <a:t>(E)  PERSONAL BELIEFS</a:t>
            </a:r>
          </a:p>
          <a:p>
            <a:pPr>
              <a:buFont typeface="Wingdings 2" pitchFamily="18" charset="2"/>
              <a:buNone/>
            </a:pPr>
            <a:r>
              <a:rPr lang="en-US" sz="1000">
                <a:latin typeface="Lucida Bright" pitchFamily="18" charset="0"/>
              </a:rPr>
              <a:t>Participants may like to share their personal beliefs. Record on the OHT slide or on butcher’s paper with the appropriate heading.</a:t>
            </a:r>
          </a:p>
        </p:txBody>
      </p:sp>
    </p:spTree>
    <p:extLst>
      <p:ext uri="{BB962C8B-B14F-4D97-AF65-F5344CB8AC3E}">
        <p14:creationId xmlns:p14="http://schemas.microsoft.com/office/powerpoint/2010/main" val="179324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0" y="692150"/>
            <a:ext cx="3149600" cy="2362200"/>
          </a:xfrm>
        </p:spPr>
      </p:sp>
      <p:sp>
        <p:nvSpPr>
          <p:cNvPr id="3" name="Notes Placeholder 2"/>
          <p:cNvSpPr>
            <a:spLocks noGrp="1"/>
          </p:cNvSpPr>
          <p:nvPr>
            <p:ph type="body" idx="1"/>
          </p:nvPr>
        </p:nvSpPr>
        <p:spPr/>
        <p:txBody>
          <a:bodyPr/>
          <a:lstStyle/>
          <a:p>
            <a:pPr marL="285750" indent="-285750">
              <a:spcBef>
                <a:spcPct val="0"/>
              </a:spcBef>
              <a:buFont typeface="Wingdings 2" pitchFamily="18" charset="2"/>
              <a:buNone/>
            </a:pPr>
            <a:r>
              <a:rPr lang="en-AU" sz="1200" dirty="0" smtClean="0">
                <a:latin typeface="Abadi MT Condensed Extra Bold" pitchFamily="34" charset="0"/>
              </a:rPr>
              <a:t>(A)	LEARNING STYLES</a:t>
            </a:r>
          </a:p>
          <a:p>
            <a:pPr marL="285750" indent="-285750">
              <a:spcBef>
                <a:spcPct val="0"/>
              </a:spcBef>
            </a:pPr>
            <a:endParaRPr lang="en-AU" sz="1200" dirty="0" smtClean="0">
              <a:latin typeface="Abadi MT Condensed Extra Bold" pitchFamily="34" charset="0"/>
            </a:endParaRPr>
          </a:p>
          <a:p>
            <a:pPr marL="285750" indent="-285750">
              <a:spcBef>
                <a:spcPct val="0"/>
              </a:spcBef>
            </a:pPr>
            <a:r>
              <a:rPr lang="en-AU" dirty="0" smtClean="0"/>
              <a:t>Set up 3 learning centres and invite participants to divide into the 3 groups.</a:t>
            </a:r>
          </a:p>
          <a:p>
            <a:pPr marL="285750" indent="-285750">
              <a:spcBef>
                <a:spcPct val="0"/>
              </a:spcBef>
            </a:pPr>
            <a:endParaRPr lang="en-AU" dirty="0" smtClean="0"/>
          </a:p>
          <a:p>
            <a:pPr marL="285750" indent="-285750">
              <a:spcBef>
                <a:spcPct val="0"/>
              </a:spcBef>
            </a:pPr>
            <a:r>
              <a:rPr lang="en-AU" dirty="0" smtClean="0"/>
              <a:t>Use the worksheets </a:t>
            </a:r>
            <a:r>
              <a:rPr lang="en-AU" i="1" dirty="0" smtClean="0"/>
              <a:t>(Appendices 2, 3 &amp; 4)</a:t>
            </a:r>
            <a:r>
              <a:rPr lang="en-AU" dirty="0" smtClean="0"/>
              <a:t> to explore the different ways in which people learn and the implications for teaching.  Ask participants to spend a few minutes in each group area responding to the questions on the work-sheets.</a:t>
            </a:r>
          </a:p>
          <a:p>
            <a:pPr marL="285750" indent="-285750">
              <a:spcBef>
                <a:spcPct val="0"/>
              </a:spcBef>
            </a:pPr>
            <a:endParaRPr lang="en-AU" dirty="0" smtClean="0"/>
          </a:p>
          <a:p>
            <a:pPr marL="285750" indent="-285750">
              <a:spcBef>
                <a:spcPct val="0"/>
              </a:spcBef>
              <a:buFont typeface="Wingdings 2" pitchFamily="18" charset="2"/>
              <a:buNone/>
            </a:pPr>
            <a:r>
              <a:rPr lang="en-AU" i="1" dirty="0" smtClean="0"/>
              <a:t>NB:	To create a puzzle for use with the Kinaesthetic Learners worksheet (Appendix 4), cut up a colourful scene (e.g. from a calendar or large magazine picture) and mount on cardboard. Cut into irregular jigsaw shapes.</a:t>
            </a:r>
          </a:p>
          <a:p>
            <a:pPr marL="285750" indent="-285750">
              <a:spcBef>
                <a:spcPct val="0"/>
              </a:spcBef>
            </a:pPr>
            <a:endParaRPr lang="en-AU" dirty="0" smtClean="0"/>
          </a:p>
          <a:p>
            <a:pPr marL="285750" indent="-285750">
              <a:spcBef>
                <a:spcPct val="0"/>
              </a:spcBef>
            </a:pPr>
            <a:r>
              <a:rPr lang="en-AU" dirty="0" smtClean="0"/>
              <a:t>Invite participants to identify their own particular learning style by using </a:t>
            </a:r>
            <a:r>
              <a:rPr lang="en-AU" i="1" dirty="0" smtClean="0"/>
              <a:t>Handout 3</a:t>
            </a:r>
            <a:r>
              <a:rPr lang="en-AU" dirty="0" smtClean="0"/>
              <a:t>, </a:t>
            </a:r>
            <a:r>
              <a:rPr lang="en-AU" i="1" dirty="0" smtClean="0"/>
              <a:t>What is my learning style?</a:t>
            </a:r>
            <a:endParaRPr lang="en-AU" dirty="0" smtClean="0"/>
          </a:p>
          <a:p>
            <a:pPr marL="285750" indent="-285750">
              <a:spcBef>
                <a:spcPct val="0"/>
              </a:spcBef>
            </a:pPr>
            <a:endParaRPr lang="en-AU" dirty="0" smtClean="0"/>
          </a:p>
          <a:p>
            <a:pPr marL="285750" indent="-285750">
              <a:spcBef>
                <a:spcPct val="0"/>
              </a:spcBef>
              <a:buFont typeface="Wingdings 2" pitchFamily="18" charset="2"/>
              <a:buNone/>
            </a:pPr>
            <a:r>
              <a:rPr lang="en-AU" sz="1200" dirty="0" smtClean="0">
                <a:latin typeface="Abadi MT Condensed Extra Bold" pitchFamily="34" charset="0"/>
              </a:rPr>
              <a:t>(B)	WHAT DO I NEED TO REMEMBER WHEN I TEACH?</a:t>
            </a:r>
            <a:endParaRPr lang="en-AU" dirty="0" smtClean="0"/>
          </a:p>
          <a:p>
            <a:pPr marL="285750" indent="-285750">
              <a:spcBef>
                <a:spcPct val="0"/>
              </a:spcBef>
            </a:pPr>
            <a:endParaRPr lang="en-AU" dirty="0" smtClean="0"/>
          </a:p>
          <a:p>
            <a:pPr marL="285750" indent="-285750">
              <a:spcBef>
                <a:spcPct val="0"/>
              </a:spcBef>
            </a:pPr>
            <a:r>
              <a:rPr lang="en-AU" dirty="0" smtClean="0"/>
              <a:t>In the large group discuss the implications for teaching a class of children.  How  do we ensure that we cater for each of the learning styles?</a:t>
            </a:r>
          </a:p>
          <a:p>
            <a:pPr marL="285750" indent="-285750">
              <a:spcBef>
                <a:spcPct val="0"/>
              </a:spcBef>
            </a:pPr>
            <a:endParaRPr lang="en-AU" dirty="0" smtClean="0"/>
          </a:p>
          <a:p>
            <a:pPr marL="285750" indent="-285750">
              <a:spcBef>
                <a:spcPct val="0"/>
              </a:spcBef>
              <a:buFont typeface="Wingdings 2" pitchFamily="18" charset="2"/>
              <a:buNone/>
            </a:pPr>
            <a:r>
              <a:rPr lang="en-AU" i="1" dirty="0" smtClean="0"/>
              <a:t>NB:	Point out that whilst people must have a preferred style of teaching, it is important to remember that they need to consider the different learning styles of the students they teach.</a:t>
            </a:r>
          </a:p>
          <a:p>
            <a:pPr marL="285750" indent="-285750"/>
            <a:endParaRPr lang="en-AU" dirty="0" smtClean="0"/>
          </a:p>
          <a:p>
            <a:pPr marL="285750" indent="-285750" algn="ctr">
              <a:buFont typeface="Wingdings 2" pitchFamily="18" charset="2"/>
              <a:buNone/>
            </a:pPr>
            <a:r>
              <a:rPr lang="en-AU" sz="1200" i="1" dirty="0" smtClean="0">
                <a:latin typeface="Abadi MT Condensed Extra Bold" pitchFamily="34" charset="0"/>
              </a:rPr>
              <a:t>Resource Box</a:t>
            </a:r>
          </a:p>
          <a:p>
            <a:pPr marL="285750" indent="-285750" algn="ctr">
              <a:buFont typeface="Wingdings 2" pitchFamily="18" charset="2"/>
              <a:buNone/>
            </a:pPr>
            <a:endParaRPr lang="en-AU" dirty="0" smtClean="0"/>
          </a:p>
          <a:p>
            <a:pPr marL="285750" indent="-285750">
              <a:buFont typeface="Wingdings 2" pitchFamily="18" charset="2"/>
              <a:buNone/>
            </a:pPr>
            <a:r>
              <a:rPr lang="en-AU" dirty="0" smtClean="0"/>
              <a:t>(1)	Invite participants to think of particular students they teach:</a:t>
            </a:r>
          </a:p>
          <a:p>
            <a:pPr marL="285750" indent="-285750"/>
            <a:endParaRPr lang="en-AU" b="1" dirty="0" smtClean="0"/>
          </a:p>
          <a:p>
            <a:pPr marL="666750" lvl="1" indent="-190500"/>
            <a:r>
              <a:rPr lang="en-AU" sz="1000" dirty="0" smtClean="0"/>
              <a:t>which students particularly enjoy the use of visuals?</a:t>
            </a:r>
          </a:p>
          <a:p>
            <a:pPr marL="666750" lvl="1" indent="-190500"/>
            <a:r>
              <a:rPr lang="en-AU" sz="1000" dirty="0" smtClean="0"/>
              <a:t>which students particularly seem to enjoy listening activities?</a:t>
            </a:r>
          </a:p>
          <a:p>
            <a:pPr marL="666750" lvl="1" indent="-190500"/>
            <a:r>
              <a:rPr lang="en-AU" sz="1000" dirty="0" smtClean="0"/>
              <a:t>which students particularly enjoy doing?</a:t>
            </a:r>
          </a:p>
          <a:p>
            <a:pPr marL="285750" indent="-285750"/>
            <a:endParaRPr lang="en-AU" dirty="0" smtClean="0"/>
          </a:p>
          <a:p>
            <a:pPr marL="285750" indent="-285750">
              <a:buFont typeface="Wingdings 2" pitchFamily="18" charset="2"/>
              <a:buNone/>
            </a:pPr>
            <a:r>
              <a:rPr lang="en-AU" dirty="0" smtClean="0"/>
              <a:t>(2)	Using </a:t>
            </a:r>
            <a:r>
              <a:rPr lang="en-AU" i="1" dirty="0" smtClean="0"/>
              <a:t>Appendix 5</a:t>
            </a:r>
            <a:r>
              <a:rPr lang="en-AU" dirty="0" smtClean="0"/>
              <a:t>, cut into cards, distribute and ask participants to sort into groups:  auditory, visual, tactile.</a:t>
            </a:r>
          </a:p>
          <a:p>
            <a:endParaRPr lang="en-US" dirty="0"/>
          </a:p>
        </p:txBody>
      </p:sp>
      <p:sp>
        <p:nvSpPr>
          <p:cNvPr id="4" name="Slide Number Placeholder 3"/>
          <p:cNvSpPr>
            <a:spLocks noGrp="1"/>
          </p:cNvSpPr>
          <p:nvPr>
            <p:ph type="sldNum" sz="quarter" idx="10"/>
          </p:nvPr>
        </p:nvSpPr>
        <p:spPr/>
        <p:txBody>
          <a:bodyPr/>
          <a:lstStyle/>
          <a:p>
            <a:fld id="{F98DC2D7-3700-482E-AE3B-BFBC46AB46F4}" type="slidenum">
              <a:rPr lang="en-AU" smtClean="0"/>
              <a:pPr/>
              <a:t>15</a:t>
            </a:fld>
            <a:endParaRPr lang="en-US"/>
          </a:p>
        </p:txBody>
      </p:sp>
    </p:spTree>
    <p:extLst>
      <p:ext uri="{BB962C8B-B14F-4D97-AF65-F5344CB8AC3E}">
        <p14:creationId xmlns:p14="http://schemas.microsoft.com/office/powerpoint/2010/main" val="84917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5"/>
          </p:nvPr>
        </p:nvSpPr>
        <p:spPr>
          <a:ln/>
        </p:spPr>
        <p:txBody>
          <a:bodyPr/>
          <a:lstStyle/>
          <a:p>
            <a:fld id="{45E0DA0F-9614-4F85-98A9-C37E51A6694C}" type="slidenum">
              <a:rPr lang="en-AU"/>
              <a:pPr/>
              <a:t>18</a:t>
            </a:fld>
            <a:endParaRPr lang="en-US"/>
          </a:p>
        </p:txBody>
      </p:sp>
      <p:sp>
        <p:nvSpPr>
          <p:cNvPr id="80898" name="Rectangle 2"/>
          <p:cNvSpPr>
            <a:spLocks noGrp="1" noRot="1" noChangeAspect="1" noChangeArrowheads="1"/>
          </p:cNvSpPr>
          <p:nvPr>
            <p:ph type="sldImg"/>
          </p:nvPr>
        </p:nvSpPr>
        <p:spPr bwMode="auto">
          <a:xfrm>
            <a:off x="858838" y="735013"/>
            <a:ext cx="4905375" cy="3679825"/>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882650" y="4659313"/>
            <a:ext cx="4857750" cy="4414837"/>
          </a:xfrm>
          <a:prstGeom prst="rect">
            <a:avLst/>
          </a:prstGeom>
          <a:solidFill>
            <a:srgbClr val="FFFFFF"/>
          </a:solidFill>
          <a:ln>
            <a:solidFill>
              <a:srgbClr val="000000"/>
            </a:solidFill>
            <a:miter lim="800000"/>
            <a:headEnd/>
            <a:tailEnd/>
          </a:ln>
        </p:spPr>
        <p:txBody>
          <a:bodyPr/>
          <a:lstStyle/>
          <a:p>
            <a:r>
              <a:rPr lang="en-AU" b="1" i="1">
                <a:latin typeface="Arial" charset="0"/>
              </a:rPr>
              <a:t>‘It is unidirectional, with the choice of programming and content resting in the hands of the few, and it’s product dumbed down to the lowest common denominator…’</a:t>
            </a:r>
          </a:p>
          <a:p>
            <a:endParaRPr lang="en-AU"/>
          </a:p>
          <a:p>
            <a:r>
              <a:rPr lang="en-AU"/>
              <a:t> Share the idea that the methodology of television has changed in nature since its invention, and that such change is even more necessary today because of the demands of young people and children. More interactivity is called for, as is more choice.</a:t>
            </a:r>
          </a:p>
        </p:txBody>
      </p:sp>
    </p:spTree>
    <p:extLst>
      <p:ext uri="{BB962C8B-B14F-4D97-AF65-F5344CB8AC3E}">
        <p14:creationId xmlns:p14="http://schemas.microsoft.com/office/powerpoint/2010/main" val="171564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5"/>
          </p:nvPr>
        </p:nvSpPr>
        <p:spPr>
          <a:ln/>
        </p:spPr>
        <p:txBody>
          <a:bodyPr/>
          <a:lstStyle/>
          <a:p>
            <a:fld id="{47545447-CF25-4694-B01F-653FACD6FBCA}" type="slidenum">
              <a:rPr lang="en-AU"/>
              <a:pPr/>
              <a:t>19</a:t>
            </a:fld>
            <a:endParaRPr lang="en-US"/>
          </a:p>
        </p:txBody>
      </p:sp>
      <p:sp>
        <p:nvSpPr>
          <p:cNvPr id="82946" name="Rectangle 2"/>
          <p:cNvSpPr>
            <a:spLocks noGrp="1" noRot="1" noChangeAspect="1" noChangeArrowheads="1"/>
          </p:cNvSpPr>
          <p:nvPr>
            <p:ph type="sldImg"/>
          </p:nvPr>
        </p:nvSpPr>
        <p:spPr bwMode="auto">
          <a:xfrm>
            <a:off x="858838" y="735013"/>
            <a:ext cx="4905375" cy="3679825"/>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882650" y="4659313"/>
            <a:ext cx="4857750" cy="4414837"/>
          </a:xfrm>
          <a:prstGeom prst="rect">
            <a:avLst/>
          </a:prstGeom>
          <a:solidFill>
            <a:srgbClr val="FFFFFF"/>
          </a:solidFill>
          <a:ln>
            <a:solidFill>
              <a:srgbClr val="000000"/>
            </a:solidFill>
            <a:miter lim="800000"/>
            <a:headEnd/>
            <a:tailEnd/>
          </a:ln>
        </p:spPr>
        <p:txBody>
          <a:bodyPr/>
          <a:lstStyle/>
          <a:p>
            <a:r>
              <a:rPr lang="en-AU" b="1" i="1" dirty="0">
                <a:latin typeface="Arial" charset="0"/>
              </a:rPr>
              <a:t>‘To digital savvy ‘n-</a:t>
            </a:r>
            <a:r>
              <a:rPr lang="en-AU" b="1" i="1" dirty="0" err="1">
                <a:latin typeface="Arial" charset="0"/>
              </a:rPr>
              <a:t>geners</a:t>
            </a:r>
            <a:r>
              <a:rPr lang="en-AU" b="1" i="1" dirty="0">
                <a:latin typeface="Arial" charset="0"/>
              </a:rPr>
              <a:t>’ television should be interactive. It should do what the consumer asks. It should enable a dialogue and allow for citizens to speak with one another. This shift from broadcast to interactive is the cornerstone of the N-Generation. They want to be users - not just viewers or listeners.’</a:t>
            </a:r>
          </a:p>
          <a:p>
            <a:endParaRPr lang="en-AU" dirty="0"/>
          </a:p>
          <a:p>
            <a:r>
              <a:rPr lang="en-AU" dirty="0"/>
              <a:t> Share the idea that these demands as mentioned on the previous page have been brought about, or at least are being fuelled by the nature of the Internet, which has exponentially increasing choice, and a feeling of real interactivity.</a:t>
            </a:r>
          </a:p>
          <a:p>
            <a:r>
              <a:rPr lang="en-AU" dirty="0"/>
              <a:t> In this sense they are anything but the passive generation painted by some. They crave a sense of control over some aspect of their lives, and this is offered by the opportunities available through the Internet.</a:t>
            </a:r>
          </a:p>
        </p:txBody>
      </p:sp>
    </p:spTree>
    <p:extLst>
      <p:ext uri="{BB962C8B-B14F-4D97-AF65-F5344CB8AC3E}">
        <p14:creationId xmlns:p14="http://schemas.microsoft.com/office/powerpoint/2010/main" val="429395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F78BC44-74AF-42ED-8CD0-5541928E38C6}" type="datetimeFigureOut">
              <a:rPr lang="en-AU" smtClean="0"/>
              <a:t>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78BC44-74AF-42ED-8CD0-5541928E38C6}" type="datetimeFigureOut">
              <a:rPr lang="en-AU" smtClean="0"/>
              <a:t>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78BC44-74AF-42ED-8CD0-5541928E38C6}" type="datetimeFigureOut">
              <a:rPr lang="en-AU" smtClean="0"/>
              <a:t>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78BC44-74AF-42ED-8CD0-5541928E38C6}" type="datetimeFigureOut">
              <a:rPr lang="en-AU" smtClean="0"/>
              <a:t>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8BC44-74AF-42ED-8CD0-5541928E38C6}" type="datetimeFigureOut">
              <a:rPr lang="en-AU" smtClean="0"/>
              <a:t>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F78BC44-74AF-42ED-8CD0-5541928E38C6}" type="datetimeFigureOut">
              <a:rPr lang="en-AU" smtClean="0"/>
              <a:t>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F78BC44-74AF-42ED-8CD0-5541928E38C6}" type="datetimeFigureOut">
              <a:rPr lang="en-AU" smtClean="0"/>
              <a:t>1/05/2015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F78BC44-74AF-42ED-8CD0-5541928E38C6}" type="datetimeFigureOut">
              <a:rPr lang="en-AU" smtClean="0"/>
              <a:t>1/05/2015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8BC44-74AF-42ED-8CD0-5541928E38C6}" type="datetimeFigureOut">
              <a:rPr lang="en-AU" smtClean="0"/>
              <a:t>1/05/2015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8BC44-74AF-42ED-8CD0-5541928E38C6}" type="datetimeFigureOut">
              <a:rPr lang="en-AU" smtClean="0"/>
              <a:t>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8BC44-74AF-42ED-8CD0-5541928E38C6}" type="datetimeFigureOut">
              <a:rPr lang="en-AU" smtClean="0"/>
              <a:t>1/05/2015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86DE84-ED39-4AFE-B9B1-AAD9D7C7C56C}"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8BC44-74AF-42ED-8CD0-5541928E38C6}" type="datetimeFigureOut">
              <a:rPr lang="en-AU" smtClean="0"/>
              <a:t>1/05/2015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6DE84-ED39-4AFE-B9B1-AAD9D7C7C56C}"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59832" y="5157192"/>
            <a:ext cx="7772400" cy="1470025"/>
          </a:xfrm>
        </p:spPr>
        <p:txBody>
          <a:bodyPr/>
          <a:lstStyle/>
          <a:p>
            <a:r>
              <a:rPr lang="en-AU" dirty="0">
                <a:effectLst>
                  <a:outerShdw blurRad="38100" dist="38100" dir="2700000" algn="tl">
                    <a:srgbClr val="000000">
                      <a:alpha val="43137"/>
                    </a:srgbClr>
                  </a:outerShdw>
                </a:effectLst>
              </a:rPr>
              <a:t>w</a:t>
            </a:r>
            <a:r>
              <a:rPr lang="en-AU" dirty="0" smtClean="0">
                <a:effectLst>
                  <a:outerShdw blurRad="38100" dist="38100" dir="2700000" algn="tl">
                    <a:srgbClr val="000000">
                      <a:alpha val="43137"/>
                    </a:srgbClr>
                  </a:outerShdw>
                </a:effectLst>
              </a:rPr>
              <a:t>elcome!</a:t>
            </a:r>
            <a:endParaRPr lang="en-A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81000" y="304800"/>
            <a:ext cx="7721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pPr eaLnBrk="1" hangingPunct="1">
              <a:defRPr/>
            </a:pPr>
            <a:r>
              <a:rPr lang="en-US" smtClean="0">
                <a:effectLst>
                  <a:outerShdw blurRad="38100" dist="38100" dir="2700000" algn="tl">
                    <a:srgbClr val="000000"/>
                  </a:outerShdw>
                </a:effectLst>
              </a:rPr>
              <a:t>A Teaching Model for Religious Education</a:t>
            </a:r>
          </a:p>
        </p:txBody>
      </p:sp>
      <p:pic>
        <p:nvPicPr>
          <p:cNvPr id="266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382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09600" y="228600"/>
            <a:ext cx="85344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l"/>
            <a:r>
              <a:rPr lang="en-US">
                <a:effectLst>
                  <a:outerShdw blurRad="38100" dist="38100" dir="2700000" algn="tl">
                    <a:srgbClr val="000000"/>
                  </a:outerShdw>
                </a:effectLst>
              </a:rPr>
              <a:t>Key Doctrines or Teachings</a:t>
            </a:r>
          </a:p>
        </p:txBody>
      </p:sp>
      <p:sp>
        <p:nvSpPr>
          <p:cNvPr id="28675" name="Oval 3"/>
          <p:cNvSpPr>
            <a:spLocks noChangeArrowheads="1"/>
          </p:cNvSpPr>
          <p:nvPr/>
        </p:nvSpPr>
        <p:spPr bwMode="auto">
          <a:xfrm>
            <a:off x="2819400" y="1828800"/>
            <a:ext cx="3540125" cy="2219325"/>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Rectangle 4"/>
          <p:cNvSpPr>
            <a:spLocks noGrp="1" noChangeArrowheads="1"/>
          </p:cNvSpPr>
          <p:nvPr>
            <p:ph type="subTitle" idx="1"/>
          </p:nvPr>
        </p:nvSpPr>
        <p:spPr>
          <a:xfrm>
            <a:off x="1320800" y="1752600"/>
            <a:ext cx="6502400" cy="39052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pPr>
            <a:endParaRPr lang="en-US" sz="2400">
              <a:effectLst>
                <a:outerShdw blurRad="38100" dist="38100" dir="2700000" algn="tl">
                  <a:srgbClr val="000000"/>
                </a:outerShdw>
              </a:effectLst>
            </a:endParaRPr>
          </a:p>
          <a:p>
            <a:pPr marL="342900" indent="-342900">
              <a:lnSpc>
                <a:spcPct val="90000"/>
              </a:lnSpc>
              <a:spcBef>
                <a:spcPct val="0"/>
              </a:spcBef>
            </a:pPr>
            <a:r>
              <a:rPr lang="en-US" sz="2400">
                <a:effectLst>
                  <a:outerShdw blurRad="38100" dist="38100" dir="2700000" algn="tl">
                    <a:srgbClr val="000000"/>
                  </a:outerShdw>
                </a:effectLst>
              </a:rPr>
              <a:t>traditional </a:t>
            </a:r>
          </a:p>
          <a:p>
            <a:pPr marL="342900" indent="-342900">
              <a:lnSpc>
                <a:spcPct val="90000"/>
              </a:lnSpc>
            </a:pPr>
            <a:r>
              <a:rPr lang="en-US" sz="2400">
                <a:effectLst>
                  <a:outerShdw blurRad="38100" dist="38100" dir="2700000" algn="tl">
                    <a:srgbClr val="000000"/>
                  </a:outerShdw>
                </a:effectLst>
              </a:rPr>
              <a:t>beliefs </a:t>
            </a:r>
          </a:p>
          <a:p>
            <a:pPr marL="342900" indent="-342900">
              <a:lnSpc>
                <a:spcPct val="90000"/>
              </a:lnSpc>
            </a:pPr>
            <a:r>
              <a:rPr lang="en-US" sz="2400">
                <a:effectLst>
                  <a:outerShdw blurRad="38100" dist="38100" dir="2700000" algn="tl">
                    <a:srgbClr val="000000"/>
                  </a:outerShdw>
                </a:effectLst>
              </a:rPr>
              <a:t>and teachings</a:t>
            </a:r>
            <a:endParaRPr lang="en-US">
              <a:effectLst>
                <a:outerShdw blurRad="38100" dist="38100" dir="2700000" algn="tl">
                  <a:srgbClr val="000000"/>
                </a:outerShdw>
              </a:effectLst>
            </a:endParaRPr>
          </a:p>
        </p:txBody>
      </p:sp>
      <p:sp>
        <p:nvSpPr>
          <p:cNvPr id="28677" name="Rectangle 5"/>
          <p:cNvSpPr>
            <a:spLocks noChangeArrowheads="1"/>
          </p:cNvSpPr>
          <p:nvPr/>
        </p:nvSpPr>
        <p:spPr bwMode="auto">
          <a:xfrm>
            <a:off x="406400" y="3943350"/>
            <a:ext cx="3403600" cy="14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US" dirty="0">
                <a:latin typeface="Cooper Black" pitchFamily="18" charset="0"/>
              </a:rPr>
              <a:t>FEATURES</a:t>
            </a:r>
            <a:endParaRPr lang="en-US" b="1" dirty="0">
              <a:latin typeface="Cooper Black" pitchFamily="18" charset="0"/>
            </a:endParaRPr>
          </a:p>
          <a:p>
            <a:pPr eaLnBrk="0" hangingPunct="0">
              <a:lnSpc>
                <a:spcPct val="75000"/>
              </a:lnSpc>
              <a:buSzPct val="75000"/>
              <a:buFont typeface="Monotype Sorts" pitchFamily="2" charset="2"/>
              <a:buChar char="n"/>
            </a:pPr>
            <a:r>
              <a:rPr lang="en-US" dirty="0">
                <a:latin typeface="Cooper Black" pitchFamily="18" charset="0"/>
              </a:rPr>
              <a:t>  scriptures/sacred 	writings</a:t>
            </a:r>
          </a:p>
          <a:p>
            <a:pPr eaLnBrk="0" hangingPunct="0">
              <a:lnSpc>
                <a:spcPct val="75000"/>
              </a:lnSpc>
              <a:buSzPct val="75000"/>
              <a:buFont typeface="Monotype Sorts" pitchFamily="2" charset="2"/>
              <a:buChar char="n"/>
            </a:pPr>
            <a:r>
              <a:rPr lang="en-US" dirty="0">
                <a:latin typeface="Cooper Black" pitchFamily="18" charset="0"/>
              </a:rPr>
              <a:t>  creeds</a:t>
            </a:r>
          </a:p>
          <a:p>
            <a:pPr eaLnBrk="0" hangingPunct="0">
              <a:lnSpc>
                <a:spcPct val="75000"/>
              </a:lnSpc>
              <a:buSzPct val="75000"/>
              <a:buFont typeface="Monotype Sorts" pitchFamily="2" charset="2"/>
              <a:buChar char="n"/>
            </a:pPr>
            <a:r>
              <a:rPr lang="en-US" dirty="0">
                <a:latin typeface="Cooper Black" pitchFamily="18" charset="0"/>
              </a:rPr>
              <a:t>  stories </a:t>
            </a:r>
          </a:p>
          <a:p>
            <a:pPr eaLnBrk="0" hangingPunct="0">
              <a:lnSpc>
                <a:spcPct val="75000"/>
              </a:lnSpc>
              <a:buSzPct val="75000"/>
              <a:buFont typeface="Monotype Sorts" pitchFamily="2" charset="2"/>
              <a:buChar char="n"/>
            </a:pPr>
            <a:r>
              <a:rPr lang="en-US" dirty="0">
                <a:latin typeface="Cooper Black" pitchFamily="18" charset="0"/>
              </a:rPr>
              <a:t>  music </a:t>
            </a:r>
          </a:p>
        </p:txBody>
      </p:sp>
      <p:sp>
        <p:nvSpPr>
          <p:cNvPr id="28678" name="Rectangle 6"/>
          <p:cNvSpPr>
            <a:spLocks noChangeArrowheads="1"/>
          </p:cNvSpPr>
          <p:nvPr/>
        </p:nvSpPr>
        <p:spPr bwMode="auto">
          <a:xfrm>
            <a:off x="4368800" y="4343400"/>
            <a:ext cx="4394200" cy="113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75000"/>
              </a:lnSpc>
              <a:buSzPct val="75000"/>
              <a:buFont typeface="Monotype Sorts" pitchFamily="2" charset="2"/>
              <a:buChar char="n"/>
            </a:pPr>
            <a:r>
              <a:rPr lang="en-US" dirty="0">
                <a:latin typeface="Cooper Black" pitchFamily="18" charset="0"/>
              </a:rPr>
              <a:t>  rites</a:t>
            </a:r>
          </a:p>
          <a:p>
            <a:pPr eaLnBrk="0" hangingPunct="0">
              <a:lnSpc>
                <a:spcPct val="75000"/>
              </a:lnSpc>
              <a:buSzPct val="75000"/>
              <a:buFont typeface="Monotype Sorts" pitchFamily="2" charset="2"/>
              <a:buChar char="n"/>
            </a:pPr>
            <a:r>
              <a:rPr lang="en-US" dirty="0">
                <a:latin typeface="Cooper Black" pitchFamily="18" charset="0"/>
              </a:rPr>
              <a:t>  symbols</a:t>
            </a:r>
          </a:p>
          <a:p>
            <a:pPr eaLnBrk="0" hangingPunct="0">
              <a:lnSpc>
                <a:spcPct val="75000"/>
              </a:lnSpc>
              <a:buSzPct val="75000"/>
              <a:buFont typeface="Monotype Sorts" pitchFamily="2" charset="2"/>
              <a:buChar char="n"/>
            </a:pPr>
            <a:r>
              <a:rPr lang="en-US" dirty="0">
                <a:latin typeface="Cooper Black" pitchFamily="18" charset="0"/>
              </a:rPr>
              <a:t>  distinctive language</a:t>
            </a:r>
          </a:p>
          <a:p>
            <a:pPr eaLnBrk="0" hangingPunct="0">
              <a:lnSpc>
                <a:spcPct val="75000"/>
              </a:lnSpc>
              <a:buSzPct val="75000"/>
              <a:buFont typeface="Monotype Sorts" pitchFamily="2" charset="2"/>
              <a:buChar char="n"/>
            </a:pPr>
            <a:r>
              <a:rPr lang="en-US" dirty="0">
                <a:latin typeface="Cooper Black" pitchFamily="18" charset="0"/>
              </a:rPr>
              <a:t>  gestures</a:t>
            </a:r>
          </a:p>
          <a:p>
            <a:pPr eaLnBrk="0" hangingPunct="0">
              <a:lnSpc>
                <a:spcPct val="75000"/>
              </a:lnSpc>
              <a:buSzPct val="75000"/>
              <a:buFont typeface="Monotype Sorts" pitchFamily="2" charset="2"/>
              <a:buChar char="n"/>
            </a:pPr>
            <a:r>
              <a:rPr lang="en-US" dirty="0">
                <a:latin typeface="Cooper Black" pitchFamily="18" charset="0"/>
              </a:rPr>
              <a:t>  </a:t>
            </a:r>
            <a:r>
              <a:rPr lang="en-US" dirty="0" err="1">
                <a:latin typeface="Cooper Black" pitchFamily="18" charset="0"/>
              </a:rPr>
              <a:t>organisational</a:t>
            </a:r>
            <a:r>
              <a:rPr lang="en-US" dirty="0">
                <a:latin typeface="Cooper Black" pitchFamily="18" charset="0"/>
              </a:rPr>
              <a:t> structure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0-#ppt_w/2"/>
                                          </p:val>
                                        </p:tav>
                                        <p:tav tm="100000">
                                          <p:val>
                                            <p:strVal val="#ppt_x"/>
                                          </p:val>
                                        </p:tav>
                                      </p:tavLst>
                                    </p:anim>
                                    <p:anim calcmode="lin" valueType="num">
                                      <p:cBhvr additive="base">
                                        <p:cTn id="8"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8"/>
                                        </p:tgtEl>
                                        <p:attrNameLst>
                                          <p:attrName>style.visibility</p:attrName>
                                        </p:attrNameLst>
                                      </p:cBhvr>
                                      <p:to>
                                        <p:strVal val="visible"/>
                                      </p:to>
                                    </p:set>
                                    <p:anim calcmode="lin" valueType="num">
                                      <p:cBhvr additive="base">
                                        <p:cTn id="13" dur="500" fill="hold"/>
                                        <p:tgtEl>
                                          <p:spTgt spid="28678"/>
                                        </p:tgtEl>
                                        <p:attrNameLst>
                                          <p:attrName>ppt_x</p:attrName>
                                        </p:attrNameLst>
                                      </p:cBhvr>
                                      <p:tavLst>
                                        <p:tav tm="0">
                                          <p:val>
                                            <p:strVal val="1+#ppt_w/2"/>
                                          </p:val>
                                        </p:tav>
                                        <p:tav tm="100000">
                                          <p:val>
                                            <p:strVal val="#ppt_x"/>
                                          </p:val>
                                        </p:tav>
                                      </p:tavLst>
                                    </p:anim>
                                    <p:anim calcmode="lin" valueType="num">
                                      <p:cBhvr additive="base">
                                        <p:cTn id="14"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812800" y="228600"/>
            <a:ext cx="74168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effectLst>
                  <a:outerShdw blurRad="38100" dist="38100" dir="2700000" algn="tl">
                    <a:srgbClr val="000000"/>
                  </a:outerShdw>
                </a:effectLst>
              </a:rPr>
              <a:t>Human Experiences</a:t>
            </a:r>
          </a:p>
        </p:txBody>
      </p:sp>
      <p:sp>
        <p:nvSpPr>
          <p:cNvPr id="30723" name="Oval 3"/>
          <p:cNvSpPr>
            <a:spLocks noChangeArrowheads="1"/>
          </p:cNvSpPr>
          <p:nvPr/>
        </p:nvSpPr>
        <p:spPr bwMode="auto">
          <a:xfrm>
            <a:off x="2895600" y="1981200"/>
            <a:ext cx="3438525" cy="2105025"/>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Rectangle 4"/>
          <p:cNvSpPr>
            <a:spLocks noGrp="1" noChangeArrowheads="1"/>
          </p:cNvSpPr>
          <p:nvPr>
            <p:ph type="subTitle" idx="1"/>
          </p:nvPr>
        </p:nvSpPr>
        <p:spPr>
          <a:xfrm>
            <a:off x="1320800" y="1752600"/>
            <a:ext cx="6502400" cy="39052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spcBef>
                <a:spcPct val="0"/>
              </a:spcBef>
            </a:pPr>
            <a:endParaRPr lang="en-US" sz="2000">
              <a:effectLst>
                <a:outerShdw blurRad="38100" dist="38100" dir="2700000" algn="tl">
                  <a:srgbClr val="000000"/>
                </a:outerShdw>
              </a:effectLst>
            </a:endParaRPr>
          </a:p>
          <a:p>
            <a:pPr marL="342900" indent="-342900">
              <a:spcBef>
                <a:spcPct val="0"/>
              </a:spcBef>
            </a:pPr>
            <a:r>
              <a:rPr lang="en-US" sz="2400">
                <a:effectLst>
                  <a:outerShdw blurRad="38100" dist="38100" dir="2700000" algn="tl">
                    <a:srgbClr val="000000"/>
                  </a:outerShdw>
                </a:effectLst>
              </a:rPr>
              <a:t>issues </a:t>
            </a:r>
          </a:p>
          <a:p>
            <a:pPr marL="342900" indent="-342900">
              <a:spcBef>
                <a:spcPct val="0"/>
              </a:spcBef>
            </a:pPr>
            <a:r>
              <a:rPr lang="en-US" sz="2400">
                <a:effectLst>
                  <a:outerShdw blurRad="38100" dist="38100" dir="2700000" algn="tl">
                    <a:srgbClr val="000000"/>
                  </a:outerShdw>
                </a:effectLst>
              </a:rPr>
              <a:t>and </a:t>
            </a:r>
          </a:p>
          <a:p>
            <a:pPr marL="342900" indent="-342900">
              <a:spcBef>
                <a:spcPct val="0"/>
              </a:spcBef>
            </a:pPr>
            <a:r>
              <a:rPr lang="en-US" sz="2400">
                <a:effectLst>
                  <a:outerShdw blurRad="38100" dist="38100" dir="2700000" algn="tl">
                    <a:srgbClr val="000000"/>
                  </a:outerShdw>
                </a:effectLst>
              </a:rPr>
              <a:t>ultimate </a:t>
            </a:r>
          </a:p>
          <a:p>
            <a:pPr marL="342900" indent="-342900">
              <a:spcBef>
                <a:spcPct val="0"/>
              </a:spcBef>
            </a:pPr>
            <a:r>
              <a:rPr lang="en-US" sz="2400">
                <a:effectLst>
                  <a:outerShdw blurRad="38100" dist="38100" dir="2700000" algn="tl">
                    <a:srgbClr val="000000"/>
                  </a:outerShdw>
                </a:effectLst>
              </a:rPr>
              <a:t>questions</a:t>
            </a:r>
            <a:endParaRPr lang="en-US">
              <a:effectLst>
                <a:outerShdw blurRad="38100" dist="38100" dir="2700000" algn="tl">
                  <a:srgbClr val="000000"/>
                </a:outerShdw>
              </a:effectLst>
            </a:endParaRPr>
          </a:p>
        </p:txBody>
      </p:sp>
      <p:sp>
        <p:nvSpPr>
          <p:cNvPr id="30725" name="Rectangle 5"/>
          <p:cNvSpPr>
            <a:spLocks noChangeArrowheads="1"/>
          </p:cNvSpPr>
          <p:nvPr/>
        </p:nvSpPr>
        <p:spPr bwMode="auto">
          <a:xfrm>
            <a:off x="406400" y="4000500"/>
            <a:ext cx="4064000" cy="141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buSzPct val="75000"/>
              <a:buFont typeface="Monotype Sorts" pitchFamily="2" charset="2"/>
              <a:buNone/>
            </a:pPr>
            <a:r>
              <a:rPr lang="en-US" dirty="0">
                <a:latin typeface="Cooper Black" pitchFamily="18" charset="0"/>
              </a:rPr>
              <a:t>FEATURES</a:t>
            </a:r>
          </a:p>
          <a:p>
            <a:pPr eaLnBrk="0" hangingPunct="0">
              <a:lnSpc>
                <a:spcPct val="75000"/>
              </a:lnSpc>
              <a:buSzPct val="75000"/>
              <a:buFont typeface="Monotype Sorts" pitchFamily="2" charset="2"/>
              <a:buChar char="n"/>
            </a:pPr>
            <a:r>
              <a:rPr lang="en-US" dirty="0">
                <a:latin typeface="Cooper Black" pitchFamily="18" charset="0"/>
              </a:rPr>
              <a:t>  why do we experience</a:t>
            </a:r>
            <a:br>
              <a:rPr lang="en-US" dirty="0">
                <a:latin typeface="Cooper Black" pitchFamily="18" charset="0"/>
              </a:rPr>
            </a:br>
            <a:r>
              <a:rPr lang="en-US" dirty="0">
                <a:latin typeface="Cooper Black" pitchFamily="18" charset="0"/>
              </a:rPr>
              <a:t>	 joy and suffering?</a:t>
            </a:r>
          </a:p>
          <a:p>
            <a:pPr eaLnBrk="0" hangingPunct="0">
              <a:lnSpc>
                <a:spcPct val="75000"/>
              </a:lnSpc>
              <a:buSzPct val="75000"/>
              <a:buFont typeface="Monotype Sorts" pitchFamily="2" charset="2"/>
              <a:buChar char="n"/>
            </a:pPr>
            <a:r>
              <a:rPr lang="en-US" dirty="0">
                <a:latin typeface="Cooper Black" pitchFamily="18" charset="0"/>
              </a:rPr>
              <a:t>  who are we?</a:t>
            </a:r>
          </a:p>
          <a:p>
            <a:pPr eaLnBrk="0" hangingPunct="0">
              <a:lnSpc>
                <a:spcPct val="75000"/>
              </a:lnSpc>
              <a:buSzPct val="75000"/>
              <a:buFont typeface="Monotype Sorts" pitchFamily="2" charset="2"/>
              <a:buChar char="n"/>
            </a:pPr>
            <a:r>
              <a:rPr lang="en-US" dirty="0">
                <a:latin typeface="Cooper Black" pitchFamily="18" charset="0"/>
              </a:rPr>
              <a:t>  how should we live</a:t>
            </a:r>
            <a:br>
              <a:rPr lang="en-US" dirty="0">
                <a:latin typeface="Cooper Black" pitchFamily="18" charset="0"/>
              </a:rPr>
            </a:br>
            <a:r>
              <a:rPr lang="en-US" dirty="0">
                <a:latin typeface="Cooper Black" pitchFamily="18" charset="0"/>
              </a:rPr>
              <a:t>	 together?</a:t>
            </a:r>
            <a:endParaRPr lang="en-US" dirty="0"/>
          </a:p>
        </p:txBody>
      </p:sp>
      <p:sp>
        <p:nvSpPr>
          <p:cNvPr id="30726" name="Rectangle 6"/>
          <p:cNvSpPr>
            <a:spLocks noChangeArrowheads="1"/>
          </p:cNvSpPr>
          <p:nvPr/>
        </p:nvSpPr>
        <p:spPr bwMode="auto">
          <a:xfrm>
            <a:off x="4495800" y="4343400"/>
            <a:ext cx="4368800" cy="133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75000"/>
              </a:lnSpc>
              <a:buSzPct val="75000"/>
              <a:buFont typeface="Monotype Sorts" pitchFamily="2" charset="2"/>
              <a:buChar char="n"/>
            </a:pPr>
            <a:r>
              <a:rPr lang="en-US" dirty="0">
                <a:latin typeface="Cooper Black" pitchFamily="18" charset="0"/>
              </a:rPr>
              <a:t>  what is the meaning of </a:t>
            </a:r>
            <a:br>
              <a:rPr lang="en-US" dirty="0">
                <a:latin typeface="Cooper Black" pitchFamily="18" charset="0"/>
              </a:rPr>
            </a:br>
            <a:r>
              <a:rPr lang="en-US" dirty="0">
                <a:latin typeface="Cooper Black" pitchFamily="18" charset="0"/>
              </a:rPr>
              <a:t>	life?</a:t>
            </a:r>
          </a:p>
          <a:p>
            <a:pPr eaLnBrk="0" hangingPunct="0">
              <a:lnSpc>
                <a:spcPct val="75000"/>
              </a:lnSpc>
              <a:buSzPct val="75000"/>
              <a:buFont typeface="Monotype Sorts" pitchFamily="2" charset="2"/>
              <a:buChar char="n"/>
            </a:pPr>
            <a:r>
              <a:rPr lang="en-US" dirty="0">
                <a:latin typeface="Cooper Black" pitchFamily="18" charset="0"/>
              </a:rPr>
              <a:t>  to whom are we </a:t>
            </a:r>
            <a:br>
              <a:rPr lang="en-US" dirty="0">
                <a:latin typeface="Cooper Black" pitchFamily="18" charset="0"/>
              </a:rPr>
            </a:br>
            <a:r>
              <a:rPr lang="en-US" dirty="0">
                <a:latin typeface="Cooper Black" pitchFamily="18" charset="0"/>
              </a:rPr>
              <a:t>	accountable?</a:t>
            </a:r>
          </a:p>
          <a:p>
            <a:pPr eaLnBrk="0" hangingPunct="0">
              <a:lnSpc>
                <a:spcPct val="75000"/>
              </a:lnSpc>
              <a:buSzPct val="75000"/>
              <a:buFont typeface="Monotype Sorts" pitchFamily="2" charset="2"/>
              <a:buChar char="n"/>
            </a:pPr>
            <a:r>
              <a:rPr lang="en-US" dirty="0">
                <a:latin typeface="Cooper Black" pitchFamily="18" charset="0"/>
              </a:rPr>
              <a:t>  how should we relate to</a:t>
            </a:r>
            <a:br>
              <a:rPr lang="en-US" dirty="0">
                <a:latin typeface="Cooper Black" pitchFamily="18" charset="0"/>
              </a:rPr>
            </a:br>
            <a:r>
              <a:rPr lang="en-US" dirty="0">
                <a:latin typeface="Cooper Black" pitchFamily="18" charset="0"/>
              </a:rPr>
              <a:t>	the natural world?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0-#ppt_w/2"/>
                                          </p:val>
                                        </p:tav>
                                        <p:tav tm="100000">
                                          <p:val>
                                            <p:strVal val="#ppt_x"/>
                                          </p:val>
                                        </p:tav>
                                      </p:tavLst>
                                    </p:anim>
                                    <p:anim calcmode="lin" valueType="num">
                                      <p:cBhvr additive="base">
                                        <p:cTn id="8"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1+#ppt_w/2"/>
                                          </p:val>
                                        </p:tav>
                                        <p:tav tm="100000">
                                          <p:val>
                                            <p:strVal val="#ppt_x"/>
                                          </p:val>
                                        </p:tav>
                                      </p:tavLst>
                                    </p:anim>
                                    <p:anim calcmode="lin" valueType="num">
                                      <p:cBhvr additive="base">
                                        <p:cTn id="14"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P spid="307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171450"/>
            <a:ext cx="88392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l"/>
            <a:r>
              <a:rPr lang="en-US">
                <a:effectLst>
                  <a:outerShdw blurRad="38100" dist="38100" dir="2700000" algn="tl">
                    <a:srgbClr val="000000"/>
                  </a:outerShdw>
                </a:effectLst>
              </a:rPr>
              <a:t>Individual Patterns of Belief</a:t>
            </a:r>
          </a:p>
        </p:txBody>
      </p:sp>
      <p:sp>
        <p:nvSpPr>
          <p:cNvPr id="32771" name="Oval 3"/>
          <p:cNvSpPr>
            <a:spLocks noChangeArrowheads="1"/>
          </p:cNvSpPr>
          <p:nvPr/>
        </p:nvSpPr>
        <p:spPr bwMode="auto">
          <a:xfrm>
            <a:off x="2743200" y="1828800"/>
            <a:ext cx="3581400" cy="2286000"/>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Rectangle 4"/>
          <p:cNvSpPr>
            <a:spLocks noGrp="1" noChangeArrowheads="1"/>
          </p:cNvSpPr>
          <p:nvPr>
            <p:ph type="subTitle" idx="1"/>
          </p:nvPr>
        </p:nvSpPr>
        <p:spPr>
          <a:xfrm>
            <a:off x="711200" y="2114550"/>
            <a:ext cx="7518400" cy="35433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0"/>
              </a:spcBef>
            </a:pPr>
            <a:r>
              <a:rPr lang="en-US" sz="2400">
                <a:effectLst>
                  <a:outerShdw blurRad="38100" dist="38100" dir="2700000" algn="tl">
                    <a:srgbClr val="000000"/>
                  </a:outerShdw>
                </a:effectLst>
              </a:rPr>
              <a:t>personal </a:t>
            </a:r>
          </a:p>
          <a:p>
            <a:pPr marL="342900" indent="-342900">
              <a:lnSpc>
                <a:spcPct val="90000"/>
              </a:lnSpc>
              <a:spcBef>
                <a:spcPct val="0"/>
              </a:spcBef>
            </a:pPr>
            <a:r>
              <a:rPr lang="en-US" sz="2400">
                <a:effectLst>
                  <a:outerShdw blurRad="38100" dist="38100" dir="2700000" algn="tl">
                    <a:srgbClr val="000000"/>
                  </a:outerShdw>
                </a:effectLst>
              </a:rPr>
              <a:t>beliefs</a:t>
            </a:r>
          </a:p>
          <a:p>
            <a:pPr marL="342900" indent="-342900">
              <a:lnSpc>
                <a:spcPct val="90000"/>
              </a:lnSpc>
              <a:spcBef>
                <a:spcPct val="0"/>
              </a:spcBef>
            </a:pPr>
            <a:r>
              <a:rPr lang="en-US" sz="2400">
                <a:effectLst>
                  <a:outerShdw blurRad="38100" dist="38100" dir="2700000" algn="tl">
                    <a:srgbClr val="000000"/>
                  </a:outerShdw>
                </a:effectLst>
              </a:rPr>
              <a:t>and</a:t>
            </a:r>
          </a:p>
          <a:p>
            <a:pPr marL="342900" indent="-342900">
              <a:lnSpc>
                <a:spcPct val="90000"/>
              </a:lnSpc>
              <a:spcBef>
                <a:spcPct val="0"/>
              </a:spcBef>
            </a:pPr>
            <a:r>
              <a:rPr lang="en-US" sz="2400">
                <a:effectLst>
                  <a:outerShdw blurRad="38100" dist="38100" dir="2700000" algn="tl">
                    <a:srgbClr val="000000"/>
                  </a:outerShdw>
                </a:effectLst>
              </a:rPr>
              <a:t>spirituality</a:t>
            </a:r>
          </a:p>
        </p:txBody>
      </p:sp>
      <p:sp>
        <p:nvSpPr>
          <p:cNvPr id="32773" name="Rectangle 5"/>
          <p:cNvSpPr>
            <a:spLocks noChangeArrowheads="1"/>
          </p:cNvSpPr>
          <p:nvPr/>
        </p:nvSpPr>
        <p:spPr bwMode="auto">
          <a:xfrm>
            <a:off x="609600" y="4057650"/>
            <a:ext cx="4038600" cy="14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US" dirty="0">
                <a:latin typeface="Cooper Black" pitchFamily="18" charset="0"/>
              </a:rPr>
              <a:t>FEATURES</a:t>
            </a:r>
            <a:endParaRPr lang="en-US" b="1" dirty="0">
              <a:latin typeface="Cooper Black" pitchFamily="18" charset="0"/>
            </a:endParaRPr>
          </a:p>
          <a:p>
            <a:pPr eaLnBrk="0" hangingPunct="0">
              <a:lnSpc>
                <a:spcPct val="75000"/>
              </a:lnSpc>
              <a:buSzPct val="75000"/>
              <a:buFont typeface="Monotype Sorts" pitchFamily="2" charset="2"/>
              <a:buChar char="n"/>
            </a:pPr>
            <a:r>
              <a:rPr lang="en-US" dirty="0">
                <a:latin typeface="Cooper Black" pitchFamily="18" charset="0"/>
              </a:rPr>
              <a:t>  ‘I believe there is a</a:t>
            </a:r>
            <a:br>
              <a:rPr lang="en-US" dirty="0">
                <a:latin typeface="Cooper Black" pitchFamily="18" charset="0"/>
              </a:rPr>
            </a:br>
            <a:r>
              <a:rPr lang="en-US" dirty="0">
                <a:latin typeface="Cooper Black" pitchFamily="18" charset="0"/>
              </a:rPr>
              <a:t>	God who cares’</a:t>
            </a:r>
          </a:p>
          <a:p>
            <a:pPr eaLnBrk="0" hangingPunct="0">
              <a:lnSpc>
                <a:spcPct val="75000"/>
              </a:lnSpc>
              <a:buSzPct val="75000"/>
              <a:buFont typeface="Monotype Sorts" pitchFamily="2" charset="2"/>
              <a:buChar char="n"/>
            </a:pPr>
            <a:r>
              <a:rPr lang="en-US" dirty="0">
                <a:latin typeface="Cooper Black" pitchFamily="18" charset="0"/>
              </a:rPr>
              <a:t>  ‘I have experienced</a:t>
            </a:r>
            <a:br>
              <a:rPr lang="en-US" dirty="0">
                <a:latin typeface="Cooper Black" pitchFamily="18" charset="0"/>
              </a:rPr>
            </a:br>
            <a:r>
              <a:rPr lang="en-US" dirty="0">
                <a:latin typeface="Cooper Black" pitchFamily="18" charset="0"/>
              </a:rPr>
              <a:t>	God’s forgiveness’</a:t>
            </a:r>
          </a:p>
          <a:p>
            <a:pPr eaLnBrk="0" hangingPunct="0">
              <a:lnSpc>
                <a:spcPct val="75000"/>
              </a:lnSpc>
              <a:buSzPct val="75000"/>
              <a:buFont typeface="Monotype Sorts" pitchFamily="2" charset="2"/>
              <a:buChar char="n"/>
            </a:pPr>
            <a:r>
              <a:rPr lang="en-US" dirty="0">
                <a:latin typeface="Cooper Black" pitchFamily="18" charset="0"/>
              </a:rPr>
              <a:t>  ‘I believe ...’</a:t>
            </a:r>
          </a:p>
        </p:txBody>
      </p:sp>
      <p:sp>
        <p:nvSpPr>
          <p:cNvPr id="32774" name="Rectangle 6"/>
          <p:cNvSpPr>
            <a:spLocks noChangeArrowheads="1"/>
          </p:cNvSpPr>
          <p:nvPr/>
        </p:nvSpPr>
        <p:spPr bwMode="auto">
          <a:xfrm>
            <a:off x="4800600" y="4419600"/>
            <a:ext cx="3962400"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75000"/>
              </a:lnSpc>
              <a:buSzPct val="75000"/>
              <a:buFont typeface="Monotype Sorts" pitchFamily="2" charset="2"/>
              <a:buChar char="n"/>
            </a:pPr>
            <a:r>
              <a:rPr lang="en-US" dirty="0">
                <a:latin typeface="Cooper Black" pitchFamily="18" charset="0"/>
              </a:rPr>
              <a:t>  ‘I am a worthwhile</a:t>
            </a:r>
            <a:br>
              <a:rPr lang="en-US" dirty="0">
                <a:latin typeface="Cooper Black" pitchFamily="18" charset="0"/>
              </a:rPr>
            </a:br>
            <a:r>
              <a:rPr lang="en-US" dirty="0">
                <a:latin typeface="Cooper Black" pitchFamily="18" charset="0"/>
              </a:rPr>
              <a:t>	person’</a:t>
            </a:r>
          </a:p>
          <a:p>
            <a:pPr eaLnBrk="0" hangingPunct="0">
              <a:lnSpc>
                <a:spcPct val="75000"/>
              </a:lnSpc>
              <a:buSzPct val="75000"/>
              <a:buFont typeface="Monotype Sorts" pitchFamily="2" charset="2"/>
              <a:buChar char="n"/>
            </a:pPr>
            <a:r>
              <a:rPr lang="en-US" dirty="0">
                <a:latin typeface="Cooper Black" pitchFamily="18" charset="0"/>
              </a:rPr>
              <a:t>  ‘I grow through ...’</a:t>
            </a:r>
          </a:p>
          <a:p>
            <a:pPr eaLnBrk="0" hangingPunct="0">
              <a:lnSpc>
                <a:spcPct val="75000"/>
              </a:lnSpc>
              <a:buSzPct val="75000"/>
              <a:buFont typeface="Monotype Sorts" pitchFamily="2" charset="2"/>
              <a:buChar char="n"/>
            </a:pPr>
            <a:r>
              <a:rPr lang="en-US" dirty="0">
                <a:latin typeface="Cooper Black" pitchFamily="18" charset="0"/>
              </a:rPr>
              <a:t>  ‘I care ...’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0-#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1+#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people you are teaching…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85579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467600" cy="1143000"/>
          </a:xfrm>
        </p:spPr>
        <p:txBody>
          <a:bodyPr/>
          <a:lstStyle/>
          <a:p>
            <a:r>
              <a:rPr lang="en-US" dirty="0" smtClean="0"/>
              <a:t>Learning preferences</a:t>
            </a:r>
            <a:endParaRPr lang="en-US" dirty="0"/>
          </a:p>
        </p:txBody>
      </p:sp>
      <p:sp>
        <p:nvSpPr>
          <p:cNvPr id="4" name="Date Placeholder 3"/>
          <p:cNvSpPr>
            <a:spLocks noGrp="1"/>
          </p:cNvSpPr>
          <p:nvPr>
            <p:ph type="dt" sz="half" idx="10"/>
          </p:nvPr>
        </p:nvSpPr>
        <p:spPr/>
        <p:txBody>
          <a:bodyPr/>
          <a:lstStyle/>
          <a:p>
            <a:r>
              <a:rPr lang="en-US" smtClean="0"/>
              <a:t>Module 4</a:t>
            </a:r>
            <a:endParaRPr lang="en-AU"/>
          </a:p>
        </p:txBody>
      </p:sp>
      <p:sp>
        <p:nvSpPr>
          <p:cNvPr id="5" name="Footer Placeholder 4"/>
          <p:cNvSpPr>
            <a:spLocks noGrp="1"/>
          </p:cNvSpPr>
          <p:nvPr>
            <p:ph type="ftr" sz="quarter" idx="11"/>
          </p:nvPr>
        </p:nvSpPr>
        <p:spPr/>
        <p:txBody>
          <a:bodyPr/>
          <a:lstStyle/>
          <a:p>
            <a:r>
              <a:rPr lang="en-AU" smtClean="0"/>
              <a:t>RE Teachers' Orientation Program</a:t>
            </a:r>
            <a:endParaRPr lang="en-AU"/>
          </a:p>
        </p:txBody>
      </p:sp>
      <p:sp>
        <p:nvSpPr>
          <p:cNvPr id="6" name="Slide Number Placeholder 5"/>
          <p:cNvSpPr>
            <a:spLocks noGrp="1"/>
          </p:cNvSpPr>
          <p:nvPr>
            <p:ph type="sldNum" sz="quarter" idx="12"/>
          </p:nvPr>
        </p:nvSpPr>
        <p:spPr/>
        <p:txBody>
          <a:bodyPr/>
          <a:lstStyle/>
          <a:p>
            <a:fld id="{0E770FB3-5875-46F3-8903-EAA12A8A23C8}" type="slidenum">
              <a:rPr lang="en-AU" smtClean="0"/>
              <a:pPr/>
              <a:t>15</a:t>
            </a:fld>
            <a:endParaRPr lang="en-AU"/>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 y="2057400"/>
            <a:ext cx="9201150" cy="4800600"/>
          </a:xfrm>
          <a:prstGeom prst="rect">
            <a:avLst/>
          </a:prstGeom>
        </p:spPr>
      </p:pic>
    </p:spTree>
    <p:extLst>
      <p:ext uri="{BB962C8B-B14F-4D97-AF65-F5344CB8AC3E}">
        <p14:creationId xmlns:p14="http://schemas.microsoft.com/office/powerpoint/2010/main" val="210291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Module 4</a:t>
            </a:r>
            <a:endParaRPr lang="en-AU"/>
          </a:p>
        </p:txBody>
      </p:sp>
      <p:sp>
        <p:nvSpPr>
          <p:cNvPr id="5" name="Footer Placeholder 4"/>
          <p:cNvSpPr>
            <a:spLocks noGrp="1"/>
          </p:cNvSpPr>
          <p:nvPr>
            <p:ph type="ftr" sz="quarter" idx="11"/>
          </p:nvPr>
        </p:nvSpPr>
        <p:spPr/>
        <p:txBody>
          <a:bodyPr/>
          <a:lstStyle/>
          <a:p>
            <a:r>
              <a:rPr lang="en-AU" smtClean="0"/>
              <a:t>RE Teachers' Orientation Program</a:t>
            </a:r>
            <a:endParaRPr lang="en-AU"/>
          </a:p>
        </p:txBody>
      </p:sp>
      <p:sp>
        <p:nvSpPr>
          <p:cNvPr id="6" name="Slide Number Placeholder 5"/>
          <p:cNvSpPr>
            <a:spLocks noGrp="1"/>
          </p:cNvSpPr>
          <p:nvPr>
            <p:ph type="sldNum" sz="quarter" idx="12"/>
          </p:nvPr>
        </p:nvSpPr>
        <p:spPr/>
        <p:txBody>
          <a:bodyPr/>
          <a:lstStyle/>
          <a:p>
            <a:fld id="{0E770FB3-5875-46F3-8903-EAA12A8A23C8}" type="slidenum">
              <a:rPr lang="en-AU" smtClean="0"/>
              <a:pPr/>
              <a:t>16</a:t>
            </a:fld>
            <a:endParaRPr lang="en-AU"/>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31"/>
            <a:ext cx="9144000" cy="677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34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749"/>
          <a:stretch/>
        </p:blipFill>
        <p:spPr bwMode="auto">
          <a:xfrm>
            <a:off x="-27918" y="0"/>
            <a:ext cx="9124950" cy="683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rot="988644">
            <a:off x="225693" y="4764876"/>
            <a:ext cx="8617727" cy="1883604"/>
          </a:xfrm>
          <a:prstGeom prst="rect">
            <a:avLst/>
          </a:prstGeom>
          <a:noFill/>
        </p:spPr>
        <p:txBody>
          <a:bodyPr wrap="square" lIns="91440" tIns="45720" rIns="91440" bIns="45720">
            <a:prstTxWarp prst="textSlantUp">
              <a:avLst/>
            </a:prstTxWarp>
            <a:spAutoFit/>
            <a:scene3d>
              <a:camera prst="perspectiveRelaxed"/>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Shifts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62472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AU"/>
              <a:t>Television Rejected</a:t>
            </a:r>
            <a:endParaRPr lang="en-AU" i="1"/>
          </a:p>
        </p:txBody>
      </p:sp>
      <p:sp>
        <p:nvSpPr>
          <p:cNvPr id="79875" name="Rectangle 3"/>
          <p:cNvSpPr>
            <a:spLocks noGrp="1" noChangeArrowheads="1"/>
          </p:cNvSpPr>
          <p:nvPr>
            <p:ph type="body" idx="1"/>
          </p:nvPr>
        </p:nvSpPr>
        <p:spPr>
          <a:xfrm>
            <a:off x="685800" y="1981200"/>
            <a:ext cx="8001000" cy="4114800"/>
          </a:xfrm>
        </p:spPr>
        <p:txBody>
          <a:bodyPr/>
          <a:lstStyle/>
          <a:p>
            <a:pPr marL="0" indent="0">
              <a:lnSpc>
                <a:spcPct val="150000"/>
              </a:lnSpc>
              <a:buFont typeface="Wingdings" pitchFamily="2" charset="2"/>
              <a:buNone/>
            </a:pPr>
            <a:r>
              <a:rPr lang="en-AU" b="1" i="1">
                <a:latin typeface="Arial" charset="0"/>
              </a:rPr>
              <a:t>‘It is unidirectional, with the choice of programming and content resting in the hands of the few, and it’s product  dumbed down to the lowest common denominator..’</a:t>
            </a:r>
            <a:endParaRPr lang="en-AU" sz="2400" b="1" i="1">
              <a:latin typeface="Arial" charset="0"/>
            </a:endParaRPr>
          </a:p>
        </p:txBody>
      </p:sp>
      <p:graphicFrame>
        <p:nvGraphicFramePr>
          <p:cNvPr id="79876" name="Object 4"/>
          <p:cNvGraphicFramePr>
            <a:graphicFrameLocks noChangeAspect="1"/>
          </p:cNvGraphicFramePr>
          <p:nvPr/>
        </p:nvGraphicFramePr>
        <p:xfrm>
          <a:off x="7162800" y="5105400"/>
          <a:ext cx="1295400" cy="1236663"/>
        </p:xfrm>
        <a:graphic>
          <a:graphicData uri="http://schemas.openxmlformats.org/presentationml/2006/ole">
            <mc:AlternateContent xmlns:mc="http://schemas.openxmlformats.org/markup-compatibility/2006">
              <mc:Choice xmlns:v="urn:schemas-microsoft-com:vml" Requires="v">
                <p:oleObj spid="_x0000_s1033" name="Clip" r:id="rId4" imgW="2724120" imgH="2600280" progId="MS_ClipArt_Gallery.2">
                  <p:embed/>
                </p:oleObj>
              </mc:Choice>
              <mc:Fallback>
                <p:oleObj name="Clip" r:id="rId4" imgW="2724120" imgH="26002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105400"/>
                        <a:ext cx="129540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609600"/>
            <a:ext cx="6553200" cy="1143000"/>
          </a:xfrm>
        </p:spPr>
        <p:txBody>
          <a:bodyPr/>
          <a:lstStyle/>
          <a:p>
            <a:r>
              <a:rPr lang="en-AU"/>
              <a:t>Internet Embraced</a:t>
            </a:r>
            <a:endParaRPr lang="en-AU" i="1"/>
          </a:p>
        </p:txBody>
      </p:sp>
      <p:sp>
        <p:nvSpPr>
          <p:cNvPr id="81923" name="Rectangle 3"/>
          <p:cNvSpPr>
            <a:spLocks noGrp="1" noChangeArrowheads="1"/>
          </p:cNvSpPr>
          <p:nvPr>
            <p:ph type="body" idx="1"/>
          </p:nvPr>
        </p:nvSpPr>
        <p:spPr>
          <a:xfrm>
            <a:off x="1143000" y="1752600"/>
            <a:ext cx="7772400" cy="4495800"/>
          </a:xfrm>
        </p:spPr>
        <p:txBody>
          <a:bodyPr/>
          <a:lstStyle/>
          <a:p>
            <a:pPr marL="0" indent="0">
              <a:lnSpc>
                <a:spcPct val="150000"/>
              </a:lnSpc>
              <a:buFont typeface="Wingdings" pitchFamily="2" charset="2"/>
              <a:buNone/>
            </a:pPr>
            <a:r>
              <a:rPr lang="en-AU" sz="2600" b="1" i="1" dirty="0">
                <a:latin typeface="Arial" charset="0"/>
              </a:rPr>
              <a:t>‘To digital savvy ‘n-</a:t>
            </a:r>
            <a:r>
              <a:rPr lang="en-AU" sz="2600" b="1" i="1" dirty="0" err="1">
                <a:latin typeface="Arial" charset="0"/>
              </a:rPr>
              <a:t>geners</a:t>
            </a:r>
            <a:r>
              <a:rPr lang="en-AU" sz="2600" b="1" i="1" dirty="0">
                <a:latin typeface="Arial" charset="0"/>
              </a:rPr>
              <a:t>’ television should be interactive.  It should do what the consumer asks. It should enable a dialogue and allow for citizens to speak with one another. This shift from </a:t>
            </a:r>
            <a:r>
              <a:rPr lang="en-AU" sz="2600" b="1" i="1" u="sng" dirty="0">
                <a:latin typeface="Arial" charset="0"/>
              </a:rPr>
              <a:t>broadcast to interactive</a:t>
            </a:r>
            <a:r>
              <a:rPr lang="en-AU" sz="2600" b="1" i="1" dirty="0">
                <a:latin typeface="Arial" charset="0"/>
              </a:rPr>
              <a:t> is the cornerstone of the N-Generation. They want to be users - not just viewers or listeners.’</a:t>
            </a:r>
          </a:p>
        </p:txBody>
      </p:sp>
      <p:grpSp>
        <p:nvGrpSpPr>
          <p:cNvPr id="81924" name="Group 4"/>
          <p:cNvGrpSpPr>
            <a:grpSpLocks/>
          </p:cNvGrpSpPr>
          <p:nvPr/>
        </p:nvGrpSpPr>
        <p:grpSpPr bwMode="auto">
          <a:xfrm>
            <a:off x="6660232" y="188640"/>
            <a:ext cx="1447800" cy="1447800"/>
            <a:chOff x="3888" y="144"/>
            <a:chExt cx="912" cy="912"/>
          </a:xfrm>
        </p:grpSpPr>
        <p:sp>
          <p:nvSpPr>
            <p:cNvPr id="81925" name="Rectangle 5"/>
            <p:cNvSpPr>
              <a:spLocks noChangeArrowheads="1"/>
            </p:cNvSpPr>
            <p:nvPr/>
          </p:nvSpPr>
          <p:spPr bwMode="auto">
            <a:xfrm>
              <a:off x="3888" y="144"/>
              <a:ext cx="912" cy="9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1926" name="Object 6"/>
            <p:cNvGraphicFramePr>
              <a:graphicFrameLocks noChangeAspect="1"/>
            </p:cNvGraphicFramePr>
            <p:nvPr/>
          </p:nvGraphicFramePr>
          <p:xfrm>
            <a:off x="3936" y="240"/>
            <a:ext cx="798" cy="756"/>
          </p:xfrm>
          <a:graphic>
            <a:graphicData uri="http://schemas.openxmlformats.org/presentationml/2006/ole">
              <mc:AlternateContent xmlns:mc="http://schemas.openxmlformats.org/markup-compatibility/2006">
                <mc:Choice xmlns:v="urn:schemas-microsoft-com:vml" Requires="v">
                  <p:oleObj spid="_x0000_s2057" name="Clip" r:id="rId4" imgW="1266840" imgH="1200240" progId="MS_ClipArt_Gallery.2">
                    <p:embed/>
                  </p:oleObj>
                </mc:Choice>
                <mc:Fallback>
                  <p:oleObj name="Clip" r:id="rId4" imgW="1266840" imgH="1200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240"/>
                          <a:ext cx="798"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44513" y="84138"/>
            <a:ext cx="8401050"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4800" dirty="0">
                <a:solidFill>
                  <a:srgbClr val="FF0000"/>
                </a:solidFill>
              </a:rPr>
              <a:t>Who am </a:t>
            </a:r>
            <a:r>
              <a:rPr lang="en-US" sz="4800" dirty="0">
                <a:solidFill>
                  <a:srgbClr val="FF0000"/>
                </a:solidFill>
              </a:rPr>
              <a:t>I</a:t>
            </a:r>
            <a:r>
              <a:rPr lang="en-US" sz="4800" dirty="0" smtClean="0">
                <a:solidFill>
                  <a:srgbClr val="FF0000"/>
                </a:solidFill>
              </a:rPr>
              <a:t>?</a:t>
            </a:r>
            <a:endParaRPr lang="en-US" sz="4800" dirty="0">
              <a:solidFill>
                <a:srgbClr val="FF0000"/>
              </a:solidFill>
            </a:endParaRPr>
          </a:p>
        </p:txBody>
      </p:sp>
      <p:pic>
        <p:nvPicPr>
          <p:cNvPr id="5" name="Picture 9" descr="E:\IMG_0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600200"/>
            <a:ext cx="66071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13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7113" cy="7029400"/>
          </a:xfrm>
          <a:prstGeom prst="rect">
            <a:avLst/>
          </a:prstGeom>
          <a:solidFill>
            <a:schemeClr val="tx2">
              <a:lumMod val="60000"/>
              <a:lumOff val="40000"/>
              <a:alpha val="75000"/>
            </a:schemeClr>
          </a:solidFill>
        </p:spPr>
      </p:pic>
      <p:sp>
        <p:nvSpPr>
          <p:cNvPr id="2" name="Title 1"/>
          <p:cNvSpPr>
            <a:spLocks noGrp="1"/>
          </p:cNvSpPr>
          <p:nvPr>
            <p:ph type="title"/>
          </p:nvPr>
        </p:nvSpPr>
        <p:spPr>
          <a:solidFill>
            <a:schemeClr val="tx2">
              <a:lumMod val="60000"/>
              <a:lumOff val="40000"/>
              <a:alpha val="75000"/>
            </a:schemeClr>
          </a:solidFill>
        </p:spPr>
        <p:txBody>
          <a:bodyPr/>
          <a:lstStyle/>
          <a:p>
            <a:r>
              <a:rPr lang="en-AU" dirty="0" smtClean="0">
                <a:solidFill>
                  <a:schemeClr val="bg1"/>
                </a:solidFill>
                <a:effectLst>
                  <a:outerShdw blurRad="38100" dist="38100" dir="2700000" algn="tl">
                    <a:srgbClr val="000000">
                      <a:alpha val="43137"/>
                    </a:srgbClr>
                  </a:outerShdw>
                </a:effectLst>
              </a:rPr>
              <a:t>With what, and where…</a:t>
            </a:r>
            <a:endParaRPr lang="en-AU"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tx2">
              <a:lumMod val="60000"/>
              <a:lumOff val="40000"/>
              <a:alpha val="75000"/>
            </a:schemeClr>
          </a:solidFill>
        </p:spPr>
        <p:txBody>
          <a:bodyPr/>
          <a:lstStyle/>
          <a:p>
            <a:r>
              <a:rPr lang="en-AU" dirty="0" smtClean="0">
                <a:solidFill>
                  <a:schemeClr val="bg1"/>
                </a:solidFill>
                <a:effectLst>
                  <a:outerShdw blurRad="38100" dist="38100" dir="2700000" algn="tl">
                    <a:srgbClr val="000000">
                      <a:alpha val="43137"/>
                    </a:srgbClr>
                  </a:outerShdw>
                </a:effectLst>
              </a:rPr>
              <a:t>Resources and location</a:t>
            </a:r>
          </a:p>
          <a:p>
            <a:r>
              <a:rPr lang="en-AU" dirty="0" smtClean="0">
                <a:solidFill>
                  <a:schemeClr val="bg1"/>
                </a:solidFill>
                <a:effectLst>
                  <a:outerShdw blurRad="38100" dist="38100" dir="2700000" algn="tl">
                    <a:srgbClr val="000000">
                      <a:alpha val="43137"/>
                    </a:srgbClr>
                  </a:outerShdw>
                </a:effectLst>
              </a:rPr>
              <a:t>Ultimately it’s the learners’ needs that should determine every choice…</a:t>
            </a:r>
            <a:endParaRPr lang="en-A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830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empowernetwork.com/enroll/files/2012/06/wrench.jpeg?id=enroll"/>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Title 1"/>
          <p:cNvSpPr>
            <a:spLocks noGrp="1"/>
          </p:cNvSpPr>
          <p:nvPr>
            <p:ph type="ctrTitle"/>
          </p:nvPr>
        </p:nvSpPr>
        <p:spPr>
          <a:xfrm>
            <a:off x="179512" y="188640"/>
            <a:ext cx="4392488" cy="1470025"/>
          </a:xfrm>
        </p:spPr>
        <p:txBody>
          <a:bodyPr/>
          <a:lstStyle/>
          <a:p>
            <a:r>
              <a:rPr lang="en-AU" dirty="0" smtClean="0"/>
              <a:t>Clergy = teacher?</a:t>
            </a:r>
            <a:endParaRPr lang="en-AU" dirty="0"/>
          </a:p>
        </p:txBody>
      </p:sp>
      <p:sp>
        <p:nvSpPr>
          <p:cNvPr id="3" name="Subtitle 2"/>
          <p:cNvSpPr>
            <a:spLocks noGrp="1"/>
          </p:cNvSpPr>
          <p:nvPr>
            <p:ph type="subTitle" idx="1"/>
          </p:nvPr>
        </p:nvSpPr>
        <p:spPr>
          <a:xfrm>
            <a:off x="2851720" y="6140896"/>
            <a:ext cx="6400800" cy="1752600"/>
          </a:xfrm>
        </p:spPr>
        <p:txBody>
          <a:bodyPr/>
          <a:lstStyle/>
          <a:p>
            <a:r>
              <a:rPr lang="en-AU" dirty="0" smtClean="0">
                <a:solidFill>
                  <a:schemeClr val="tx1"/>
                </a:solidFill>
              </a:rPr>
              <a:t>Your ministry as an educator</a:t>
            </a:r>
            <a:endParaRPr lang="en-AU"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229600" cy="1143000"/>
          </a:xfrm>
        </p:spPr>
        <p:txBody>
          <a:bodyPr/>
          <a:lstStyle/>
          <a:p>
            <a:r>
              <a:rPr lang="en-AU" dirty="0" smtClean="0"/>
              <a:t>Our experience of teachers</a:t>
            </a:r>
            <a:endParaRPr lang="en-AU" dirty="0"/>
          </a:p>
        </p:txBody>
      </p:sp>
      <p:pic>
        <p:nvPicPr>
          <p:cNvPr id="11266" name="Picture 2" descr="http://reason.com/assets/mc/_external/2012_08/angry-teacher.jpg"/>
          <p:cNvPicPr>
            <a:picLocks noChangeAspect="1" noChangeArrowheads="1"/>
          </p:cNvPicPr>
          <p:nvPr/>
        </p:nvPicPr>
        <p:blipFill>
          <a:blip r:embed="rId2" cstate="print"/>
          <a:srcRect/>
          <a:stretch>
            <a:fillRect/>
          </a:stretch>
        </p:blipFill>
        <p:spPr bwMode="auto">
          <a:xfrm>
            <a:off x="5363308" y="3789040"/>
            <a:ext cx="2578275" cy="2592288"/>
          </a:xfrm>
          <a:prstGeom prst="rect">
            <a:avLst/>
          </a:prstGeom>
          <a:noFill/>
        </p:spPr>
      </p:pic>
      <p:pic>
        <p:nvPicPr>
          <p:cNvPr id="11268" name="Picture 4" descr="http://i.dailymail.co.uk/i/pix/2012/02/15/article-2101504-11BCE12F000005DC-118_468x286.jpg"/>
          <p:cNvPicPr>
            <a:picLocks noChangeAspect="1" noChangeArrowheads="1"/>
          </p:cNvPicPr>
          <p:nvPr/>
        </p:nvPicPr>
        <p:blipFill>
          <a:blip r:embed="rId3" cstate="print"/>
          <a:srcRect b="4841"/>
          <a:stretch>
            <a:fillRect/>
          </a:stretch>
        </p:blipFill>
        <p:spPr bwMode="auto">
          <a:xfrm flipH="1">
            <a:off x="749864" y="3789040"/>
            <a:ext cx="3785624" cy="2592288"/>
          </a:xfrm>
          <a:prstGeom prst="rect">
            <a:avLst/>
          </a:prstGeom>
          <a:noFill/>
        </p:spPr>
      </p:pic>
      <p:pic>
        <p:nvPicPr>
          <p:cNvPr id="11270" name="Picture 6" descr="http://cdn.screenrant.com/wp-content/uploads/John-Kimble-Kindergarten-Cop-teaching.jpeg"/>
          <p:cNvPicPr>
            <a:picLocks noChangeAspect="1" noChangeArrowheads="1"/>
          </p:cNvPicPr>
          <p:nvPr/>
        </p:nvPicPr>
        <p:blipFill>
          <a:blip r:embed="rId4" cstate="print"/>
          <a:srcRect/>
          <a:stretch>
            <a:fillRect/>
          </a:stretch>
        </p:blipFill>
        <p:spPr bwMode="auto">
          <a:xfrm>
            <a:off x="4139952" y="548680"/>
            <a:ext cx="3737248" cy="2091743"/>
          </a:xfrm>
          <a:prstGeom prst="rect">
            <a:avLst/>
          </a:prstGeom>
          <a:noFill/>
        </p:spPr>
      </p:pic>
      <p:pic>
        <p:nvPicPr>
          <p:cNvPr id="11272" name="Picture 8" descr="http://i.telegraph.co.uk/multimedia/archive/01247/maleteacher_1247146c.jpg"/>
          <p:cNvPicPr>
            <a:picLocks noChangeAspect="1" noChangeArrowheads="1"/>
          </p:cNvPicPr>
          <p:nvPr/>
        </p:nvPicPr>
        <p:blipFill>
          <a:blip r:embed="rId5" cstate="print"/>
          <a:srcRect l="14791" r="22758"/>
          <a:stretch>
            <a:fillRect/>
          </a:stretch>
        </p:blipFill>
        <p:spPr bwMode="auto">
          <a:xfrm>
            <a:off x="827584" y="548680"/>
            <a:ext cx="2088232" cy="20934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abc.net.au/reslib/201003/r526433_295878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chemeClr val="accent1">
              <a:alpha val="75000"/>
            </a:schemeClr>
          </a:solidFill>
        </p:spPr>
        <p:txBody>
          <a:bodyPr>
            <a:normAutofit fontScale="90000"/>
          </a:bodyPr>
          <a:lstStyle/>
          <a:p>
            <a:r>
              <a:rPr lang="en-AU" dirty="0" smtClean="0">
                <a:solidFill>
                  <a:schemeClr val="bg1"/>
                </a:solidFill>
                <a:effectLst>
                  <a:outerShdw blurRad="38100" dist="38100" dir="2700000" algn="tl">
                    <a:srgbClr val="000000">
                      <a:alpha val="43137"/>
                    </a:srgbClr>
                  </a:outerShdw>
                </a:effectLst>
              </a:rPr>
              <a:t>In what ways are you / will you be a teacher?</a:t>
            </a:r>
            <a:endParaRPr lang="en-AU"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5266928" cy="1828800"/>
          </a:xfrm>
          <a:solidFill>
            <a:schemeClr val="accent1">
              <a:alpha val="73000"/>
            </a:schemeClr>
          </a:solidFill>
        </p:spPr>
        <p:txBody>
          <a:bodyPr/>
          <a:lstStyle/>
          <a:p>
            <a:r>
              <a:rPr lang="en-AU" dirty="0" smtClean="0">
                <a:solidFill>
                  <a:schemeClr val="bg1"/>
                </a:solidFill>
                <a:effectLst>
                  <a:outerShdw blurRad="38100" dist="38100" dir="2700000" algn="tl">
                    <a:srgbClr val="000000">
                      <a:alpha val="43137"/>
                    </a:srgbClr>
                  </a:outerShdw>
                </a:effectLst>
              </a:rPr>
              <a:t>Where do you do teaching?</a:t>
            </a:r>
          </a:p>
          <a:p>
            <a:pPr lvl="1"/>
            <a:r>
              <a:rPr lang="en-AU" dirty="0" smtClean="0">
                <a:solidFill>
                  <a:schemeClr val="bg1"/>
                </a:solidFill>
                <a:effectLst>
                  <a:outerShdw blurRad="38100" dist="38100" dir="2700000" algn="tl">
                    <a:srgbClr val="000000">
                      <a:alpha val="43137"/>
                    </a:srgbClr>
                  </a:outerShdw>
                </a:effectLst>
              </a:rPr>
              <a:t>When</a:t>
            </a:r>
          </a:p>
          <a:p>
            <a:pPr lvl="1"/>
            <a:r>
              <a:rPr lang="en-AU" dirty="0" smtClean="0">
                <a:solidFill>
                  <a:schemeClr val="bg1"/>
                </a:solidFill>
                <a:effectLst>
                  <a:outerShdw blurRad="38100" dist="38100" dir="2700000" algn="tl">
                    <a:srgbClr val="000000">
                      <a:alpha val="43137"/>
                    </a:srgbClr>
                  </a:outerShdw>
                </a:effectLst>
              </a:rPr>
              <a:t>To whom?</a:t>
            </a:r>
            <a:endParaRPr lang="en-AU"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ecuredgenetworks.com/Portals/80068/images/technology-in-the-classroom-5-resized-600.jpg"/>
          <p:cNvPicPr>
            <a:picLocks noChangeAspect="1" noChangeArrowheads="1"/>
          </p:cNvPicPr>
          <p:nvPr/>
        </p:nvPicPr>
        <p:blipFill>
          <a:blip r:embed="rId2" cstate="print">
            <a:duotone>
              <a:schemeClr val="accent2">
                <a:shade val="45000"/>
                <a:satMod val="135000"/>
              </a:schemeClr>
              <a:prstClr val="white"/>
            </a:duotone>
            <a:lum bright="9000"/>
          </a:blip>
          <a:stretch>
            <a:fillRect/>
          </a:stretch>
        </p:blipFill>
        <p:spPr bwMode="auto">
          <a:xfrm>
            <a:off x="0" y="0"/>
            <a:ext cx="9144000" cy="6858000"/>
          </a:xfrm>
          <a:prstGeom prst="rect">
            <a:avLst/>
          </a:prstGeom>
          <a:noFill/>
          <a:ln>
            <a:noFill/>
          </a:ln>
        </p:spPr>
      </p:pic>
      <p:sp>
        <p:nvSpPr>
          <p:cNvPr id="2" name="Title 1"/>
          <p:cNvSpPr>
            <a:spLocks noGrp="1"/>
          </p:cNvSpPr>
          <p:nvPr>
            <p:ph type="ctrTitle"/>
          </p:nvPr>
        </p:nvSpPr>
        <p:spPr>
          <a:xfrm>
            <a:off x="1907704" y="2420888"/>
            <a:ext cx="5256584" cy="792088"/>
          </a:xfrm>
          <a:solidFill>
            <a:schemeClr val="accent1">
              <a:alpha val="66000"/>
            </a:schemeClr>
          </a:solidFill>
        </p:spPr>
        <p:txBody>
          <a:bodyPr/>
          <a:lstStyle/>
          <a:p>
            <a:r>
              <a:rPr lang="en-AU" b="1" dirty="0" smtClean="0">
                <a:effectLst>
                  <a:outerShdw blurRad="38100" dist="38100" dir="2700000" algn="tl">
                    <a:srgbClr val="000000">
                      <a:alpha val="43137"/>
                    </a:srgbClr>
                  </a:outerShdw>
                </a:effectLst>
              </a:rPr>
              <a:t>What is a teacher?</a:t>
            </a:r>
            <a:endParaRPr lang="en-AU" b="1" dirty="0">
              <a:effectLst>
                <a:outerShdw blurRad="38100" dist="38100" dir="2700000" algn="tl">
                  <a:srgbClr val="000000">
                    <a:alpha val="43137"/>
                  </a:srgbClr>
                </a:outerShdw>
              </a:effectLst>
            </a:endParaRPr>
          </a:p>
        </p:txBody>
      </p:sp>
      <p:sp>
        <p:nvSpPr>
          <p:cNvPr id="6" name="Rounded Rectangular Callout 5"/>
          <p:cNvSpPr/>
          <p:nvPr/>
        </p:nvSpPr>
        <p:spPr>
          <a:xfrm>
            <a:off x="251520" y="188640"/>
            <a:ext cx="2160240" cy="1080120"/>
          </a:xfrm>
          <a:prstGeom prst="wedgeRoundRectCallout">
            <a:avLst>
              <a:gd name="adj1" fmla="val 80966"/>
              <a:gd name="adj2" fmla="val 158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a planner</a:t>
            </a:r>
            <a:endParaRPr lang="en-AU" dirty="0">
              <a:solidFill>
                <a:schemeClr val="bg1"/>
              </a:solidFill>
            </a:endParaRPr>
          </a:p>
        </p:txBody>
      </p:sp>
      <p:sp>
        <p:nvSpPr>
          <p:cNvPr id="7" name="Rounded Rectangular Callout 6"/>
          <p:cNvSpPr/>
          <p:nvPr/>
        </p:nvSpPr>
        <p:spPr>
          <a:xfrm>
            <a:off x="5940152" y="260648"/>
            <a:ext cx="2160240" cy="1080120"/>
          </a:xfrm>
          <a:prstGeom prst="wedgeRoundRectCallout">
            <a:avLst>
              <a:gd name="adj1" fmla="val -48197"/>
              <a:gd name="adj2" fmla="val 1377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moves people from a to b</a:t>
            </a:r>
            <a:endParaRPr lang="en-AU" dirty="0">
              <a:solidFill>
                <a:schemeClr val="bg1"/>
              </a:solidFill>
            </a:endParaRPr>
          </a:p>
        </p:txBody>
      </p:sp>
      <p:sp>
        <p:nvSpPr>
          <p:cNvPr id="8" name="Rounded Rectangular Callout 7"/>
          <p:cNvSpPr/>
          <p:nvPr/>
        </p:nvSpPr>
        <p:spPr>
          <a:xfrm>
            <a:off x="395536" y="3501008"/>
            <a:ext cx="2160240" cy="1080120"/>
          </a:xfrm>
          <a:prstGeom prst="wedgeRoundRectCallout">
            <a:avLst>
              <a:gd name="adj1" fmla="val 70493"/>
              <a:gd name="adj2" fmla="val -69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agent of change</a:t>
            </a:r>
            <a:endParaRPr lang="en-AU" dirty="0">
              <a:solidFill>
                <a:schemeClr val="bg1"/>
              </a:solidFill>
            </a:endParaRPr>
          </a:p>
        </p:txBody>
      </p:sp>
      <p:sp>
        <p:nvSpPr>
          <p:cNvPr id="9" name="Rounded Rectangular Callout 8"/>
          <p:cNvSpPr/>
          <p:nvPr/>
        </p:nvSpPr>
        <p:spPr>
          <a:xfrm>
            <a:off x="3203848" y="3645024"/>
            <a:ext cx="2160240" cy="1080120"/>
          </a:xfrm>
          <a:prstGeom prst="wedgeRoundRectCallout">
            <a:avLst>
              <a:gd name="adj1" fmla="val -9801"/>
              <a:gd name="adj2" fmla="val -924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looks for the teachable moment</a:t>
            </a:r>
            <a:endParaRPr lang="en-AU" dirty="0">
              <a:solidFill>
                <a:schemeClr val="bg1"/>
              </a:solidFill>
            </a:endParaRPr>
          </a:p>
        </p:txBody>
      </p:sp>
      <p:sp>
        <p:nvSpPr>
          <p:cNvPr id="10" name="Rounded Rectangular Callout 9"/>
          <p:cNvSpPr/>
          <p:nvPr/>
        </p:nvSpPr>
        <p:spPr>
          <a:xfrm>
            <a:off x="755576" y="5373216"/>
            <a:ext cx="2160240" cy="1080120"/>
          </a:xfrm>
          <a:prstGeom prst="wedgeRoundRectCallout">
            <a:avLst>
              <a:gd name="adj1" fmla="val 57402"/>
              <a:gd name="adj2" fmla="val -1893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resource manager</a:t>
            </a:r>
            <a:endParaRPr lang="en-AU" dirty="0">
              <a:solidFill>
                <a:schemeClr val="bg1"/>
              </a:solidFill>
            </a:endParaRPr>
          </a:p>
        </p:txBody>
      </p:sp>
      <p:sp>
        <p:nvSpPr>
          <p:cNvPr id="11" name="Rounded Rectangular Callout 10"/>
          <p:cNvSpPr/>
          <p:nvPr/>
        </p:nvSpPr>
        <p:spPr>
          <a:xfrm>
            <a:off x="4283968" y="5445224"/>
            <a:ext cx="2160240" cy="1080120"/>
          </a:xfrm>
          <a:prstGeom prst="wedgeRoundRectCallout">
            <a:avLst>
              <a:gd name="adj1" fmla="val 15271"/>
              <a:gd name="adj2" fmla="val -2375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seeks to understand their charges</a:t>
            </a:r>
            <a:endParaRPr lang="en-AU" dirty="0">
              <a:solidFill>
                <a:schemeClr val="bg1"/>
              </a:solidFill>
            </a:endParaRPr>
          </a:p>
        </p:txBody>
      </p:sp>
      <p:sp>
        <p:nvSpPr>
          <p:cNvPr id="12" name="Rounded Rectangular Callout 11"/>
          <p:cNvSpPr/>
          <p:nvPr/>
        </p:nvSpPr>
        <p:spPr>
          <a:xfrm>
            <a:off x="2987824" y="260648"/>
            <a:ext cx="2160240" cy="1080120"/>
          </a:xfrm>
          <a:prstGeom prst="wedgeRoundRectCallout">
            <a:avLst>
              <a:gd name="adj1" fmla="val 4600"/>
              <a:gd name="adj2" fmla="val 166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an assessor</a:t>
            </a:r>
            <a:endParaRPr lang="en-AU" dirty="0">
              <a:solidFill>
                <a:schemeClr val="bg1"/>
              </a:solidFill>
            </a:endParaRPr>
          </a:p>
        </p:txBody>
      </p:sp>
      <p:sp>
        <p:nvSpPr>
          <p:cNvPr id="13" name="Rounded Rectangular Callout 12"/>
          <p:cNvSpPr/>
          <p:nvPr/>
        </p:nvSpPr>
        <p:spPr>
          <a:xfrm>
            <a:off x="179512" y="1916832"/>
            <a:ext cx="2160240" cy="1080120"/>
          </a:xfrm>
          <a:prstGeom prst="wedgeRoundRectCallout">
            <a:avLst>
              <a:gd name="adj1" fmla="val 59153"/>
              <a:gd name="adj2" fmla="val -1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a role model</a:t>
            </a:r>
            <a:endParaRPr lang="en-AU" dirty="0">
              <a:solidFill>
                <a:schemeClr val="bg1"/>
              </a:solidFill>
            </a:endParaRPr>
          </a:p>
        </p:txBody>
      </p:sp>
      <p:sp>
        <p:nvSpPr>
          <p:cNvPr id="14" name="Rounded Rectangular Callout 13"/>
          <p:cNvSpPr/>
          <p:nvPr/>
        </p:nvSpPr>
        <p:spPr>
          <a:xfrm>
            <a:off x="6804248" y="3140968"/>
            <a:ext cx="2160240" cy="1080120"/>
          </a:xfrm>
          <a:prstGeom prst="wedgeRoundRectCallout">
            <a:avLst>
              <a:gd name="adj1" fmla="val -73512"/>
              <a:gd name="adj2" fmla="val -47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wants to engage, inspire and empower</a:t>
            </a:r>
            <a:endParaRPr lang="en-AU" dirty="0">
              <a:solidFill>
                <a:schemeClr val="bg1"/>
              </a:solidFill>
            </a:endParaRPr>
          </a:p>
        </p:txBody>
      </p:sp>
      <p:sp>
        <p:nvSpPr>
          <p:cNvPr id="15" name="Rounded Rectangular Callout 14"/>
          <p:cNvSpPr/>
          <p:nvPr/>
        </p:nvSpPr>
        <p:spPr>
          <a:xfrm>
            <a:off x="6804248" y="4869160"/>
            <a:ext cx="2160240" cy="1368152"/>
          </a:xfrm>
          <a:prstGeom prst="wedgeRoundRectCallout">
            <a:avLst>
              <a:gd name="adj1" fmla="val -70021"/>
              <a:gd name="adj2" fmla="val -107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someone who cares about people enough to want to do these things</a:t>
            </a:r>
            <a:endParaRPr lang="en-AU" dirty="0">
              <a:solidFill>
                <a:schemeClr val="bg1"/>
              </a:solidFill>
            </a:endParaRPr>
          </a:p>
        </p:txBody>
      </p:sp>
      <p:sp>
        <p:nvSpPr>
          <p:cNvPr id="16" name="Rounded Rectangular Callout 15"/>
          <p:cNvSpPr/>
          <p:nvPr/>
        </p:nvSpPr>
        <p:spPr>
          <a:xfrm>
            <a:off x="6732240" y="1772816"/>
            <a:ext cx="2160240" cy="1080120"/>
          </a:xfrm>
          <a:prstGeom prst="wedgeRoundRectCallout">
            <a:avLst>
              <a:gd name="adj1" fmla="val -48201"/>
              <a:gd name="adj2" fmla="val 628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mentor</a:t>
            </a:r>
            <a:endParaRPr lang="en-A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3"/>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3"/>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3"/>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3"/>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strVal val="#ppt_w+.3"/>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strVal val="#ppt_w+.3"/>
                                          </p:val>
                                        </p:tav>
                                        <p:tav tm="100000">
                                          <p:val>
                                            <p:strVal val="#ppt_w"/>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animEffect transition="in" filter="fade">
                                      <p:cBhvr>
                                        <p:cTn id="72" dur="1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fill="hold"/>
                                        <p:tgtEl>
                                          <p:spTgt spid="11"/>
                                        </p:tgtEl>
                                        <p:attrNameLst>
                                          <p:attrName>ppt_w</p:attrName>
                                        </p:attrNameLst>
                                      </p:cBhvr>
                                      <p:tavLst>
                                        <p:tav tm="0">
                                          <p:val>
                                            <p:strVal val="#ppt_w+.3"/>
                                          </p:val>
                                        </p:tav>
                                        <p:tav tm="100000">
                                          <p:val>
                                            <p:strVal val="#ppt_w"/>
                                          </p:val>
                                        </p:tav>
                                      </p:tavLst>
                                    </p:anim>
                                    <p:anim calcmode="lin" valueType="num">
                                      <p:cBhvr>
                                        <p:cTn id="78" dur="1000" fill="hold"/>
                                        <p:tgtEl>
                                          <p:spTgt spid="11"/>
                                        </p:tgtEl>
                                        <p:attrNameLst>
                                          <p:attrName>ppt_h</p:attrName>
                                        </p:attrNameLst>
                                      </p:cBhvr>
                                      <p:tavLst>
                                        <p:tav tm="0">
                                          <p:val>
                                            <p:strVal val="#ppt_h"/>
                                          </p:val>
                                        </p:tav>
                                        <p:tav tm="100000">
                                          <p:val>
                                            <p:strVal val="#ppt_h"/>
                                          </p:val>
                                        </p:tav>
                                      </p:tavLst>
                                    </p:anim>
                                    <p:animEffect transition="in" filter="fade">
                                      <p:cBhvr>
                                        <p:cTn id="7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11960" y="260648"/>
            <a:ext cx="4536504" cy="2592288"/>
          </a:xfrm>
          <a:solidFill>
            <a:schemeClr val="accent1">
              <a:alpha val="72000"/>
            </a:schemeClr>
          </a:solidFill>
        </p:spPr>
        <p:txBody>
          <a:bodyPr>
            <a:normAutofit fontScale="90000"/>
          </a:bodyPr>
          <a:lstStyle/>
          <a:p>
            <a:r>
              <a:rPr lang="en-US" dirty="0" smtClean="0">
                <a:solidFill>
                  <a:schemeClr val="bg1"/>
                </a:solidFill>
              </a:rPr>
              <a:t>You need to teach someone to do something. How would you do it?</a:t>
            </a:r>
            <a:endParaRPr lang="en-US" dirty="0">
              <a:solidFill>
                <a:schemeClr val="bg1"/>
              </a:solidFill>
            </a:endParaRPr>
          </a:p>
        </p:txBody>
      </p:sp>
    </p:spTree>
    <p:extLst>
      <p:ext uri="{BB962C8B-B14F-4D97-AF65-F5344CB8AC3E}">
        <p14:creationId xmlns:p14="http://schemas.microsoft.com/office/powerpoint/2010/main" val="61149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5961" cy="6853774"/>
          </a:xfrm>
          <a:prstGeom prst="rect">
            <a:avLst/>
          </a:prstGeom>
          <a:ln>
            <a:solidFill>
              <a:schemeClr val="tx2">
                <a:lumMod val="60000"/>
                <a:lumOff val="40000"/>
              </a:schemeClr>
            </a:solidFill>
          </a:ln>
        </p:spPr>
      </p:pic>
      <p:sp>
        <p:nvSpPr>
          <p:cNvPr id="2" name="Title 1"/>
          <p:cNvSpPr>
            <a:spLocks noGrp="1"/>
          </p:cNvSpPr>
          <p:nvPr>
            <p:ph type="title"/>
          </p:nvPr>
        </p:nvSpPr>
        <p:spPr>
          <a:xfrm>
            <a:off x="323528" y="5445224"/>
            <a:ext cx="3024336" cy="1143000"/>
          </a:xfrm>
        </p:spPr>
        <p:txBody>
          <a:bodyPr>
            <a:normAutofit/>
          </a:bodyPr>
          <a:lstStyle/>
          <a:p>
            <a:r>
              <a:rPr lang="en-US" sz="6000" dirty="0" smtClean="0">
                <a:solidFill>
                  <a:schemeClr val="bg1"/>
                </a:solidFill>
              </a:rPr>
              <a:t>Context!</a:t>
            </a:r>
            <a:endParaRPr lang="en-US" sz="6000" dirty="0">
              <a:solidFill>
                <a:schemeClr val="bg1"/>
              </a:solidFill>
            </a:endParaRPr>
          </a:p>
        </p:txBody>
      </p:sp>
      <p:sp>
        <p:nvSpPr>
          <p:cNvPr id="3" name="Content Placeholder 2"/>
          <p:cNvSpPr>
            <a:spLocks noGrp="1"/>
          </p:cNvSpPr>
          <p:nvPr>
            <p:ph idx="1"/>
          </p:nvPr>
        </p:nvSpPr>
        <p:spPr>
          <a:xfrm>
            <a:off x="395536" y="404664"/>
            <a:ext cx="8157592" cy="2880319"/>
          </a:xfrm>
          <a:solidFill>
            <a:schemeClr val="tx2">
              <a:lumMod val="60000"/>
              <a:lumOff val="40000"/>
              <a:alpha val="74000"/>
            </a:schemeClr>
          </a:solidFill>
        </p:spPr>
        <p:txBody>
          <a:bodyPr>
            <a:normAutofit fontScale="92500"/>
          </a:bodyPr>
          <a:lstStyle/>
          <a:p>
            <a:r>
              <a:rPr lang="en-US" dirty="0" smtClean="0">
                <a:solidFill>
                  <a:schemeClr val="bg1"/>
                </a:solidFill>
              </a:rPr>
              <a:t>Does it depend on what the thing (content) is?</a:t>
            </a:r>
          </a:p>
          <a:p>
            <a:r>
              <a:rPr lang="en-US" dirty="0" smtClean="0">
                <a:solidFill>
                  <a:schemeClr val="bg1"/>
                </a:solidFill>
              </a:rPr>
              <a:t>Does it depend on who your students you are?</a:t>
            </a:r>
          </a:p>
          <a:p>
            <a:r>
              <a:rPr lang="en-US" dirty="0">
                <a:solidFill>
                  <a:schemeClr val="bg1"/>
                </a:solidFill>
              </a:rPr>
              <a:t>Does it depend on what resources you’ll have access to?</a:t>
            </a:r>
          </a:p>
          <a:p>
            <a:r>
              <a:rPr lang="en-US" dirty="0" smtClean="0">
                <a:solidFill>
                  <a:schemeClr val="bg1"/>
                </a:solidFill>
              </a:rPr>
              <a:t>Does it depend on where you’ll be teaching?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817"/>
          <a:stretch/>
        </p:blipFill>
        <p:spPr>
          <a:xfrm>
            <a:off x="7020272" y="4005064"/>
            <a:ext cx="1928393" cy="2686151"/>
          </a:xfrm>
          <a:prstGeom prst="rect">
            <a:avLst/>
          </a:prstGeom>
          <a:ln>
            <a:solidFill>
              <a:schemeClr val="tx2">
                <a:lumMod val="60000"/>
                <a:lumOff val="40000"/>
              </a:schemeClr>
            </a:solidFill>
          </a:ln>
        </p:spPr>
      </p:pic>
    </p:spTree>
    <p:extLst>
      <p:ext uri="{BB962C8B-B14F-4D97-AF65-F5344CB8AC3E}">
        <p14:creationId xmlns:p14="http://schemas.microsoft.com/office/powerpoint/2010/main" val="379809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your curriculum?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4968552" cy="4591474"/>
          </a:xfrm>
        </p:spPr>
      </p:pic>
    </p:spTree>
    <p:extLst>
      <p:ext uri="{BB962C8B-B14F-4D97-AF65-F5344CB8AC3E}">
        <p14:creationId xmlns:p14="http://schemas.microsoft.com/office/powerpoint/2010/main" val="1278822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2150</TotalTime>
  <Words>801</Words>
  <Application>Microsoft Office PowerPoint</Application>
  <PresentationFormat>On-screen Show (4:3)</PresentationFormat>
  <Paragraphs>150</Paragraphs>
  <Slides>20</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Abadi MT Condensed Extra Bold</vt:lpstr>
      <vt:lpstr>Arial</vt:lpstr>
      <vt:lpstr>Calibri</vt:lpstr>
      <vt:lpstr>Cooper Black</vt:lpstr>
      <vt:lpstr>Lucida Bright</vt:lpstr>
      <vt:lpstr>Monotype Sorts</vt:lpstr>
      <vt:lpstr>Wingdings</vt:lpstr>
      <vt:lpstr>Wingdings 2</vt:lpstr>
      <vt:lpstr>Office Theme</vt:lpstr>
      <vt:lpstr>Clip</vt:lpstr>
      <vt:lpstr>welcome!</vt:lpstr>
      <vt:lpstr>PowerPoint Presentation</vt:lpstr>
      <vt:lpstr>Clergy = teacher?</vt:lpstr>
      <vt:lpstr>Our experience of teachers</vt:lpstr>
      <vt:lpstr>In what ways are you / will you be a teacher?</vt:lpstr>
      <vt:lpstr>What is a teacher?</vt:lpstr>
      <vt:lpstr>You need to teach someone to do something. How would you do it?</vt:lpstr>
      <vt:lpstr>Context!</vt:lpstr>
      <vt:lpstr>So what is your curriculum?</vt:lpstr>
      <vt:lpstr>A Teaching Model for Religious Education</vt:lpstr>
      <vt:lpstr>Key Doctrines or Teachings</vt:lpstr>
      <vt:lpstr>Human Experiences</vt:lpstr>
      <vt:lpstr>Individual Patterns of Belief</vt:lpstr>
      <vt:lpstr>The people you are teaching…</vt:lpstr>
      <vt:lpstr>Learning preferences</vt:lpstr>
      <vt:lpstr>PowerPoint Presentation</vt:lpstr>
      <vt:lpstr>PowerPoint Presentation</vt:lpstr>
      <vt:lpstr>Television Rejected</vt:lpstr>
      <vt:lpstr>Internet Embraced</vt:lpstr>
      <vt:lpstr>With what, and where…</vt:lpstr>
    </vt:vector>
  </TitlesOfParts>
  <Company>Anglican Diocese of Brisbane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Clergy=teacher?</dc:title>
  <dc:creator>jsargeant</dc:creator>
  <cp:lastModifiedBy>Jonathan Sargeant</cp:lastModifiedBy>
  <cp:revision>50</cp:revision>
  <dcterms:created xsi:type="dcterms:W3CDTF">2012-09-06T01:31:14Z</dcterms:created>
  <dcterms:modified xsi:type="dcterms:W3CDTF">2015-05-01T03:05:57Z</dcterms:modified>
</cp:coreProperties>
</file>