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3" r:id="rId5"/>
    <p:sldMasterId id="2147483648" r:id="rId6"/>
  </p:sldMasterIdLst>
  <p:notesMasterIdLst>
    <p:notesMasterId r:id="rId70"/>
  </p:notesMasterIdLst>
  <p:sldIdLst>
    <p:sldId id="371" r:id="rId7"/>
    <p:sldId id="256" r:id="rId8"/>
    <p:sldId id="372" r:id="rId9"/>
    <p:sldId id="369" r:id="rId10"/>
    <p:sldId id="370" r:id="rId11"/>
    <p:sldId id="354" r:id="rId12"/>
    <p:sldId id="257" r:id="rId13"/>
    <p:sldId id="353" r:id="rId14"/>
    <p:sldId id="362" r:id="rId15"/>
    <p:sldId id="363" r:id="rId16"/>
    <p:sldId id="364" r:id="rId17"/>
    <p:sldId id="332" r:id="rId18"/>
    <p:sldId id="325" r:id="rId19"/>
    <p:sldId id="356" r:id="rId20"/>
    <p:sldId id="323" r:id="rId21"/>
    <p:sldId id="324" r:id="rId22"/>
    <p:sldId id="331" r:id="rId23"/>
    <p:sldId id="333" r:id="rId24"/>
    <p:sldId id="258" r:id="rId25"/>
    <p:sldId id="357" r:id="rId26"/>
    <p:sldId id="328" r:id="rId27"/>
    <p:sldId id="358" r:id="rId28"/>
    <p:sldId id="359" r:id="rId29"/>
    <p:sldId id="346" r:id="rId30"/>
    <p:sldId id="365" r:id="rId31"/>
    <p:sldId id="366" r:id="rId32"/>
    <p:sldId id="347" r:id="rId33"/>
    <p:sldId id="259" r:id="rId34"/>
    <p:sldId id="348" r:id="rId35"/>
    <p:sldId id="326" r:id="rId36"/>
    <p:sldId id="361" r:id="rId37"/>
    <p:sldId id="349" r:id="rId38"/>
    <p:sldId id="329" r:id="rId39"/>
    <p:sldId id="338" r:id="rId40"/>
    <p:sldId id="350" r:id="rId41"/>
    <p:sldId id="355" r:id="rId42"/>
    <p:sldId id="341" r:id="rId43"/>
    <p:sldId id="351"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11" r:id="rId57"/>
    <p:sldId id="312" r:id="rId58"/>
    <p:sldId id="313" r:id="rId59"/>
    <p:sldId id="314" r:id="rId60"/>
    <p:sldId id="315" r:id="rId61"/>
    <p:sldId id="316" r:id="rId62"/>
    <p:sldId id="317" r:id="rId63"/>
    <p:sldId id="318" r:id="rId64"/>
    <p:sldId id="319" r:id="rId65"/>
    <p:sldId id="320" r:id="rId66"/>
    <p:sldId id="321" r:id="rId67"/>
    <p:sldId id="352" r:id="rId68"/>
    <p:sldId id="330"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7B4"/>
    <a:srgbClr val="3A64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75824" autoAdjust="0"/>
  </p:normalViewPr>
  <p:slideViewPr>
    <p:cSldViewPr snapToGrid="0">
      <p:cViewPr varScale="1">
        <p:scale>
          <a:sx n="59" d="100"/>
          <a:sy n="59" d="100"/>
        </p:scale>
        <p:origin x="1411" y="58"/>
      </p:cViewPr>
      <p:guideLst/>
    </p:cSldViewPr>
  </p:slideViewPr>
  <p:notesTextViewPr>
    <p:cViewPr>
      <p:scale>
        <a:sx n="3" d="2"/>
        <a:sy n="3" d="2"/>
      </p:scale>
      <p:origin x="0" y="0"/>
    </p:cViewPr>
  </p:notesTextViewPr>
  <p:sorterViewPr>
    <p:cViewPr>
      <p:scale>
        <a:sx n="100" d="100"/>
        <a:sy n="100" d="100"/>
      </p:scale>
      <p:origin x="0" y="-2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 Type="http://schemas.openxmlformats.org/officeDocument/2006/relationships/slide" Target="slides/slide1.xml"/><Relationship Id="rId71"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notesMaster" Target="notesMasters/notesMaster1.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athan Sargeant" userId="f305965a-68ca-4cf4-a246-9d9d8b3fde9f" providerId="ADAL" clId="{A935BBB9-8C4B-4E78-8B8F-CCD0BC6BFE98}"/>
    <pc:docChg chg="undo custSel addSld delSld modSld">
      <pc:chgData name="Jonathan Sargeant" userId="f305965a-68ca-4cf4-a246-9d9d8b3fde9f" providerId="ADAL" clId="{A935BBB9-8C4B-4E78-8B8F-CCD0BC6BFE98}" dt="2020-02-06T04:01:06.419" v="7" actId="478"/>
      <pc:docMkLst>
        <pc:docMk/>
      </pc:docMkLst>
      <pc:sldChg chg="del">
        <pc:chgData name="Jonathan Sargeant" userId="f305965a-68ca-4cf4-a246-9d9d8b3fde9f" providerId="ADAL" clId="{A935BBB9-8C4B-4E78-8B8F-CCD0BC6BFE98}" dt="2020-02-06T04:00:56.423" v="3" actId="47"/>
        <pc:sldMkLst>
          <pc:docMk/>
          <pc:sldMk cId="2840398142" sldId="275"/>
        </pc:sldMkLst>
      </pc:sldChg>
      <pc:sldChg chg="addSp delSp modSp delAnim">
        <pc:chgData name="Jonathan Sargeant" userId="f305965a-68ca-4cf4-a246-9d9d8b3fde9f" providerId="ADAL" clId="{A935BBB9-8C4B-4E78-8B8F-CCD0BC6BFE98}" dt="2020-02-06T04:00:42.909" v="0" actId="478"/>
        <pc:sldMkLst>
          <pc:docMk/>
          <pc:sldMk cId="442402035" sldId="356"/>
        </pc:sldMkLst>
        <pc:spChg chg="add mod">
          <ac:chgData name="Jonathan Sargeant" userId="f305965a-68ca-4cf4-a246-9d9d8b3fde9f" providerId="ADAL" clId="{A935BBB9-8C4B-4E78-8B8F-CCD0BC6BFE98}" dt="2020-02-06T04:00:42.909" v="0" actId="478"/>
          <ac:spMkLst>
            <pc:docMk/>
            <pc:sldMk cId="442402035" sldId="356"/>
            <ac:spMk id="9" creationId="{AA7C5CF2-9F3C-4936-9EB6-24CD607A397E}"/>
          </ac:spMkLst>
        </pc:spChg>
        <pc:picChg chg="del">
          <ac:chgData name="Jonathan Sargeant" userId="f305965a-68ca-4cf4-a246-9d9d8b3fde9f" providerId="ADAL" clId="{A935BBB9-8C4B-4E78-8B8F-CCD0BC6BFE98}" dt="2020-02-06T04:00:42.909" v="0" actId="478"/>
          <ac:picMkLst>
            <pc:docMk/>
            <pc:sldMk cId="442402035" sldId="356"/>
            <ac:picMk id="4" creationId="{00000000-0000-0000-0000-000000000000}"/>
          </ac:picMkLst>
        </pc:picChg>
      </pc:sldChg>
      <pc:sldChg chg="delSp delAnim">
        <pc:chgData name="Jonathan Sargeant" userId="f305965a-68ca-4cf4-a246-9d9d8b3fde9f" providerId="ADAL" clId="{A935BBB9-8C4B-4E78-8B8F-CCD0BC6BFE98}" dt="2020-02-06T04:00:47.370" v="1" actId="478"/>
        <pc:sldMkLst>
          <pc:docMk/>
          <pc:sldMk cId="4180721337" sldId="357"/>
        </pc:sldMkLst>
        <pc:picChg chg="del">
          <ac:chgData name="Jonathan Sargeant" userId="f305965a-68ca-4cf4-a246-9d9d8b3fde9f" providerId="ADAL" clId="{A935BBB9-8C4B-4E78-8B8F-CCD0BC6BFE98}" dt="2020-02-06T04:00:47.370" v="1" actId="478"/>
          <ac:picMkLst>
            <pc:docMk/>
            <pc:sldMk cId="4180721337" sldId="357"/>
            <ac:picMk id="2" creationId="{00000000-0000-0000-0000-000000000000}"/>
          </ac:picMkLst>
        </pc:picChg>
      </pc:sldChg>
      <pc:sldChg chg="delSp delAnim">
        <pc:chgData name="Jonathan Sargeant" userId="f305965a-68ca-4cf4-a246-9d9d8b3fde9f" providerId="ADAL" clId="{A935BBB9-8C4B-4E78-8B8F-CCD0BC6BFE98}" dt="2020-02-06T04:00:50.659" v="2" actId="478"/>
        <pc:sldMkLst>
          <pc:docMk/>
          <pc:sldMk cId="1421949333" sldId="358"/>
        </pc:sldMkLst>
        <pc:picChg chg="del">
          <ac:chgData name="Jonathan Sargeant" userId="f305965a-68ca-4cf4-a246-9d9d8b3fde9f" providerId="ADAL" clId="{A935BBB9-8C4B-4E78-8B8F-CCD0BC6BFE98}" dt="2020-02-06T04:00:50.659" v="2" actId="478"/>
          <ac:picMkLst>
            <pc:docMk/>
            <pc:sldMk cId="1421949333" sldId="358"/>
            <ac:picMk id="4" creationId="{00000000-0000-0000-0000-000000000000}"/>
          </ac:picMkLst>
        </pc:picChg>
      </pc:sldChg>
      <pc:sldChg chg="addSp delSp modSp add del delAnim">
        <pc:chgData name="Jonathan Sargeant" userId="f305965a-68ca-4cf4-a246-9d9d8b3fde9f" providerId="ADAL" clId="{A935BBB9-8C4B-4E78-8B8F-CCD0BC6BFE98}" dt="2020-02-06T04:01:06.419" v="7" actId="478"/>
        <pc:sldMkLst>
          <pc:docMk/>
          <pc:sldMk cId="1629262370" sldId="361"/>
        </pc:sldMkLst>
        <pc:spChg chg="add mod">
          <ac:chgData name="Jonathan Sargeant" userId="f305965a-68ca-4cf4-a246-9d9d8b3fde9f" providerId="ADAL" clId="{A935BBB9-8C4B-4E78-8B8F-CCD0BC6BFE98}" dt="2020-02-06T04:01:06.419" v="7" actId="478"/>
          <ac:spMkLst>
            <pc:docMk/>
            <pc:sldMk cId="1629262370" sldId="361"/>
            <ac:spMk id="9" creationId="{6E0F81E7-81C4-4C10-947A-844948D85B0E}"/>
          </ac:spMkLst>
        </pc:spChg>
        <pc:picChg chg="del">
          <ac:chgData name="Jonathan Sargeant" userId="f305965a-68ca-4cf4-a246-9d9d8b3fde9f" providerId="ADAL" clId="{A935BBB9-8C4B-4E78-8B8F-CCD0BC6BFE98}" dt="2020-02-06T04:01:06.419" v="7" actId="478"/>
          <ac:picMkLst>
            <pc:docMk/>
            <pc:sldMk cId="1629262370" sldId="361"/>
            <ac:picMk id="4" creationId="{00000000-0000-0000-0000-000000000000}"/>
          </ac:picMkLst>
        </pc:picChg>
      </pc:sldChg>
      <pc:sldChg chg="del">
        <pc:chgData name="Jonathan Sargeant" userId="f305965a-68ca-4cf4-a246-9d9d8b3fde9f" providerId="ADAL" clId="{A935BBB9-8C4B-4E78-8B8F-CCD0BC6BFE98}" dt="2020-02-06T04:00:58.146" v="4" actId="47"/>
        <pc:sldMkLst>
          <pc:docMk/>
          <pc:sldMk cId="2844677" sldId="37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64E84B-D4C8-478D-B80D-6E40BA25F85D}" type="datetimeFigureOut">
              <a:rPr lang="en-AU" smtClean="0"/>
              <a:t>6/02/2020</a:t>
            </a:fld>
            <a:endParaRPr lang="en-AU"/>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D64522-B2CD-497A-9EC1-EB471373CF9C}" type="slidenum">
              <a:rPr lang="en-AU" smtClean="0"/>
              <a:t>‹#›</a:t>
            </a:fld>
            <a:endParaRPr lang="en-AU"/>
          </a:p>
        </p:txBody>
      </p:sp>
    </p:spTree>
    <p:extLst>
      <p:ext uri="{BB962C8B-B14F-4D97-AF65-F5344CB8AC3E}">
        <p14:creationId xmlns:p14="http://schemas.microsoft.com/office/powerpoint/2010/main" val="2245194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creativespirits.info/aboriginalculture/spirituality/welcome-to-country-acknowledgement-of-country#ixzz44uaMAxjy"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amazon.com/Brain-Rules-Principles-Surviving-Thriving/dp/0979777704?&amp;camp=212361&amp;linkCode=wey&amp;tag=brain04-20&amp;creative=380729"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2778A65D-0D59-004D-95AD-D648AB28A181}" type="slidenum">
              <a:rPr lang="en-US" smtClean="0"/>
              <a:t>1</a:t>
            </a:fld>
            <a:endParaRPr lang="en-US" dirty="0"/>
          </a:p>
        </p:txBody>
      </p:sp>
    </p:spTree>
    <p:extLst>
      <p:ext uri="{BB962C8B-B14F-4D97-AF65-F5344CB8AC3E}">
        <p14:creationId xmlns:p14="http://schemas.microsoft.com/office/powerpoint/2010/main" val="3489920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Explain</a:t>
            </a:r>
            <a:r>
              <a:rPr lang="en-AU" baseline="0" dirty="0"/>
              <a:t> Y Chart</a:t>
            </a:r>
            <a:endParaRPr lang="en-AU" dirty="0"/>
          </a:p>
        </p:txBody>
      </p:sp>
      <p:sp>
        <p:nvSpPr>
          <p:cNvPr id="4" name="Slide Number Placeholder 3"/>
          <p:cNvSpPr>
            <a:spLocks noGrp="1"/>
          </p:cNvSpPr>
          <p:nvPr>
            <p:ph type="sldNum" sz="quarter" idx="10"/>
          </p:nvPr>
        </p:nvSpPr>
        <p:spPr/>
        <p:txBody>
          <a:bodyPr/>
          <a:lstStyle/>
          <a:p>
            <a:fld id="{3E7723CD-18E1-446A-9199-353003488293}" type="slidenum">
              <a:rPr lang="en-AU" smtClean="0"/>
              <a:t>21</a:t>
            </a:fld>
            <a:endParaRPr lang="en-AU"/>
          </a:p>
        </p:txBody>
      </p:sp>
    </p:spTree>
    <p:extLst>
      <p:ext uri="{BB962C8B-B14F-4D97-AF65-F5344CB8AC3E}">
        <p14:creationId xmlns:p14="http://schemas.microsoft.com/office/powerpoint/2010/main" val="198911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Now ret</a:t>
            </a:r>
          </a:p>
        </p:txBody>
      </p:sp>
      <p:sp>
        <p:nvSpPr>
          <p:cNvPr id="4" name="Slide Number Placeholder 3"/>
          <p:cNvSpPr>
            <a:spLocks noGrp="1"/>
          </p:cNvSpPr>
          <p:nvPr>
            <p:ph type="sldNum" sz="quarter" idx="10"/>
          </p:nvPr>
        </p:nvSpPr>
        <p:spPr/>
        <p:txBody>
          <a:bodyPr/>
          <a:lstStyle/>
          <a:p>
            <a:fld id="{38D64522-B2CD-497A-9EC1-EB471373CF9C}" type="slidenum">
              <a:rPr lang="en-AU" smtClean="0"/>
              <a:t>22</a:t>
            </a:fld>
            <a:endParaRPr lang="en-AU"/>
          </a:p>
        </p:txBody>
      </p:sp>
    </p:spTree>
    <p:extLst>
      <p:ext uri="{BB962C8B-B14F-4D97-AF65-F5344CB8AC3E}">
        <p14:creationId xmlns:p14="http://schemas.microsoft.com/office/powerpoint/2010/main" val="975144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Now have a go at this in groups of ____.</a:t>
            </a:r>
          </a:p>
          <a:p>
            <a:endParaRPr lang="en-AU" dirty="0"/>
          </a:p>
          <a:p>
            <a:r>
              <a:rPr lang="en-AU" dirty="0"/>
              <a:t>The topic is The Church</a:t>
            </a:r>
          </a:p>
        </p:txBody>
      </p:sp>
      <p:sp>
        <p:nvSpPr>
          <p:cNvPr id="4" name="Slide Number Placeholder 3"/>
          <p:cNvSpPr>
            <a:spLocks noGrp="1"/>
          </p:cNvSpPr>
          <p:nvPr>
            <p:ph type="sldNum" sz="quarter" idx="10"/>
          </p:nvPr>
        </p:nvSpPr>
        <p:spPr/>
        <p:txBody>
          <a:bodyPr/>
          <a:lstStyle/>
          <a:p>
            <a:fld id="{3E7723CD-18E1-446A-9199-353003488293}" type="slidenum">
              <a:rPr lang="en-AU" smtClean="0"/>
              <a:t>23</a:t>
            </a:fld>
            <a:endParaRPr lang="en-AU"/>
          </a:p>
        </p:txBody>
      </p:sp>
    </p:spTree>
    <p:extLst>
      <p:ext uri="{BB962C8B-B14F-4D97-AF65-F5344CB8AC3E}">
        <p14:creationId xmlns:p14="http://schemas.microsoft.com/office/powerpoint/2010/main" val="1139089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Annunciation by African-American artist Henry </a:t>
            </a:r>
            <a:r>
              <a:rPr lang="en-AU" dirty="0" err="1"/>
              <a:t>Ossawa</a:t>
            </a:r>
            <a:r>
              <a:rPr lang="en-AU" dirty="0"/>
              <a:t> Tanner (1857-1939), painted in1898.</a:t>
            </a:r>
          </a:p>
          <a:p>
            <a:r>
              <a:rPr lang="en-AU" dirty="0"/>
              <a:t>http://studiomatters.com/a-domestic-annunciation</a:t>
            </a:r>
          </a:p>
          <a:p>
            <a:endParaRPr lang="en-AU" dirty="0"/>
          </a:p>
        </p:txBody>
      </p:sp>
      <p:sp>
        <p:nvSpPr>
          <p:cNvPr id="4" name="Slide Number Placeholder 3"/>
          <p:cNvSpPr>
            <a:spLocks noGrp="1"/>
          </p:cNvSpPr>
          <p:nvPr>
            <p:ph type="sldNum" sz="quarter" idx="5"/>
          </p:nvPr>
        </p:nvSpPr>
        <p:spPr/>
        <p:txBody>
          <a:bodyPr/>
          <a:lstStyle/>
          <a:p>
            <a:fld id="{38D64522-B2CD-497A-9EC1-EB471373CF9C}" type="slidenum">
              <a:rPr lang="en-AU" smtClean="0"/>
              <a:t>25</a:t>
            </a:fld>
            <a:endParaRPr lang="en-AU"/>
          </a:p>
        </p:txBody>
      </p:sp>
    </p:spTree>
    <p:extLst>
      <p:ext uri="{BB962C8B-B14F-4D97-AF65-F5344CB8AC3E}">
        <p14:creationId xmlns:p14="http://schemas.microsoft.com/office/powerpoint/2010/main" val="2209793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Artist: Philippe de </a:t>
            </a:r>
            <a:r>
              <a:rPr lang="en-AU" dirty="0" err="1"/>
              <a:t>Champaigne</a:t>
            </a:r>
            <a:r>
              <a:rPr lang="en-AU" dirty="0"/>
              <a:t> (French, Brussels 1602–1674 Paris)</a:t>
            </a:r>
            <a:br>
              <a:rPr lang="en-AU" dirty="0"/>
            </a:br>
            <a:r>
              <a:rPr lang="en-AU" dirty="0"/>
              <a:t>Date: ca. 1644 </a:t>
            </a:r>
          </a:p>
          <a:p>
            <a:r>
              <a:rPr lang="en-AU" dirty="0"/>
              <a:t>Medium: Oil on oak </a:t>
            </a:r>
          </a:p>
          <a:p>
            <a:endParaRPr lang="en-AU" dirty="0"/>
          </a:p>
        </p:txBody>
      </p:sp>
      <p:sp>
        <p:nvSpPr>
          <p:cNvPr id="4" name="Slide Number Placeholder 3"/>
          <p:cNvSpPr>
            <a:spLocks noGrp="1"/>
          </p:cNvSpPr>
          <p:nvPr>
            <p:ph type="sldNum" sz="quarter" idx="5"/>
          </p:nvPr>
        </p:nvSpPr>
        <p:spPr/>
        <p:txBody>
          <a:bodyPr/>
          <a:lstStyle/>
          <a:p>
            <a:fld id="{38D64522-B2CD-497A-9EC1-EB471373CF9C}" type="slidenum">
              <a:rPr lang="en-AU" smtClean="0"/>
              <a:t>26</a:t>
            </a:fld>
            <a:endParaRPr lang="en-AU"/>
          </a:p>
        </p:txBody>
      </p:sp>
    </p:spTree>
    <p:extLst>
      <p:ext uri="{BB962C8B-B14F-4D97-AF65-F5344CB8AC3E}">
        <p14:creationId xmlns:p14="http://schemas.microsoft.com/office/powerpoint/2010/main" val="2324650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problem? – groups that need to warm up a little</a:t>
            </a:r>
          </a:p>
          <a:p>
            <a:r>
              <a:rPr lang="en-AU" dirty="0"/>
              <a:t>The answer Think Pair Share</a:t>
            </a:r>
          </a:p>
          <a:p>
            <a:endParaRPr lang="en-AU" dirty="0"/>
          </a:p>
          <a:p>
            <a:r>
              <a:rPr lang="en-AU" sz="1200" kern="1200" dirty="0">
                <a:solidFill>
                  <a:schemeClr val="tx1"/>
                </a:solidFill>
                <a:effectLst/>
                <a:latin typeface="+mn-lt"/>
                <a:ea typeface="+mn-ea"/>
                <a:cs typeface="+mn-cs"/>
              </a:rPr>
              <a:t>What are your three favourite movies?</a:t>
            </a:r>
            <a:endParaRPr lang="en-AU" dirty="0"/>
          </a:p>
        </p:txBody>
      </p:sp>
      <p:sp>
        <p:nvSpPr>
          <p:cNvPr id="4" name="Slide Number Placeholder 3"/>
          <p:cNvSpPr>
            <a:spLocks noGrp="1"/>
          </p:cNvSpPr>
          <p:nvPr>
            <p:ph type="sldNum" sz="quarter" idx="10"/>
          </p:nvPr>
        </p:nvSpPr>
        <p:spPr/>
        <p:txBody>
          <a:bodyPr/>
          <a:lstStyle/>
          <a:p>
            <a:fld id="{38D64522-B2CD-497A-9EC1-EB471373CF9C}" type="slidenum">
              <a:rPr lang="en-AU" smtClean="0"/>
              <a:t>28</a:t>
            </a:fld>
            <a:endParaRPr lang="en-AU"/>
          </a:p>
        </p:txBody>
      </p:sp>
    </p:spTree>
    <p:extLst>
      <p:ext uri="{BB962C8B-B14F-4D97-AF65-F5344CB8AC3E}">
        <p14:creationId xmlns:p14="http://schemas.microsoft.com/office/powerpoint/2010/main" val="3416387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Spot the Spelling mistake!</a:t>
            </a:r>
          </a:p>
        </p:txBody>
      </p:sp>
      <p:sp>
        <p:nvSpPr>
          <p:cNvPr id="4" name="Slide Number Placeholder 3"/>
          <p:cNvSpPr>
            <a:spLocks noGrp="1"/>
          </p:cNvSpPr>
          <p:nvPr>
            <p:ph type="sldNum" sz="quarter" idx="5"/>
          </p:nvPr>
        </p:nvSpPr>
        <p:spPr/>
        <p:txBody>
          <a:bodyPr/>
          <a:lstStyle/>
          <a:p>
            <a:fld id="{38D64522-B2CD-497A-9EC1-EB471373CF9C}" type="slidenum">
              <a:rPr lang="en-AU" smtClean="0"/>
              <a:t>31</a:t>
            </a:fld>
            <a:endParaRPr lang="en-AU"/>
          </a:p>
        </p:txBody>
      </p:sp>
    </p:spTree>
    <p:extLst>
      <p:ext uri="{BB962C8B-B14F-4D97-AF65-F5344CB8AC3E}">
        <p14:creationId xmlns:p14="http://schemas.microsoft.com/office/powerpoint/2010/main" val="1307450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kern="1200" dirty="0">
                <a:solidFill>
                  <a:schemeClr val="tx1"/>
                </a:solidFill>
                <a:effectLst/>
                <a:latin typeface="+mn-lt"/>
                <a:ea typeface="+mn-ea"/>
                <a:cs typeface="+mn-cs"/>
              </a:rPr>
              <a:t>Activity: What do you think the skills of a good teacher are?</a:t>
            </a:r>
          </a:p>
          <a:p>
            <a:r>
              <a:rPr lang="en-AU" sz="1200" b="0" kern="1200" dirty="0">
                <a:solidFill>
                  <a:schemeClr val="tx1"/>
                </a:solidFill>
                <a:effectLst/>
                <a:latin typeface="+mn-lt"/>
                <a:ea typeface="+mn-ea"/>
                <a:cs typeface="+mn-cs"/>
              </a:rPr>
              <a:t>[Tournament </a:t>
            </a:r>
            <a:r>
              <a:rPr lang="en-AU" sz="1200" b="0" kern="1200" dirty="0" err="1">
                <a:solidFill>
                  <a:schemeClr val="tx1"/>
                </a:solidFill>
                <a:effectLst/>
                <a:latin typeface="+mn-lt"/>
                <a:ea typeface="+mn-ea"/>
                <a:cs typeface="+mn-cs"/>
              </a:rPr>
              <a:t>Prioritiser</a:t>
            </a:r>
            <a:r>
              <a:rPr lang="en-AU" sz="1200" b="0" kern="1200" dirty="0">
                <a:solidFill>
                  <a:schemeClr val="tx1"/>
                </a:solidFill>
                <a:effectLst/>
                <a:latin typeface="+mn-lt"/>
                <a:ea typeface="+mn-ea"/>
                <a:cs typeface="+mn-cs"/>
              </a:rPr>
              <a:t>]</a:t>
            </a:r>
          </a:p>
          <a:p>
            <a:r>
              <a:rPr lang="en-AU" sz="1200" b="0" kern="1200" dirty="0">
                <a:solidFill>
                  <a:schemeClr val="tx1"/>
                </a:solidFill>
                <a:effectLst/>
                <a:latin typeface="+mn-lt"/>
                <a:ea typeface="+mn-ea"/>
                <a:cs typeface="+mn-cs"/>
              </a:rPr>
              <a:t>DO THIS ON WHITE BOARD</a:t>
            </a:r>
          </a:p>
          <a:p>
            <a:endParaRPr lang="en-AU" dirty="0"/>
          </a:p>
        </p:txBody>
      </p:sp>
      <p:sp>
        <p:nvSpPr>
          <p:cNvPr id="4" name="Slide Number Placeholder 3"/>
          <p:cNvSpPr>
            <a:spLocks noGrp="1"/>
          </p:cNvSpPr>
          <p:nvPr>
            <p:ph type="sldNum" sz="quarter" idx="10"/>
          </p:nvPr>
        </p:nvSpPr>
        <p:spPr/>
        <p:txBody>
          <a:bodyPr/>
          <a:lstStyle/>
          <a:p>
            <a:fld id="{3E7723CD-18E1-446A-9199-353003488293}" type="slidenum">
              <a:rPr lang="en-AU" smtClean="0"/>
              <a:t>33</a:t>
            </a:fld>
            <a:endParaRPr lang="en-AU"/>
          </a:p>
        </p:txBody>
      </p:sp>
    </p:spTree>
    <p:extLst>
      <p:ext uri="{BB962C8B-B14F-4D97-AF65-F5344CB8AC3E}">
        <p14:creationId xmlns:p14="http://schemas.microsoft.com/office/powerpoint/2010/main" val="2629510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Keeping library books overdue is okay if you have a deadline</a:t>
            </a:r>
          </a:p>
          <a:p>
            <a:r>
              <a:rPr lang="en-AU" dirty="0"/>
              <a:t>You should never ride the tram without your Octopus card/without paying the fare</a:t>
            </a:r>
          </a:p>
          <a:p>
            <a:r>
              <a:rPr lang="en-AU" dirty="0"/>
              <a:t>Lecturers from Australia are lunatics</a:t>
            </a:r>
          </a:p>
          <a:p>
            <a:r>
              <a:rPr lang="en-AU" dirty="0"/>
              <a:t>Truth is more important that unity</a:t>
            </a:r>
          </a:p>
        </p:txBody>
      </p:sp>
      <p:sp>
        <p:nvSpPr>
          <p:cNvPr id="4" name="Slide Number Placeholder 3"/>
          <p:cNvSpPr>
            <a:spLocks noGrp="1"/>
          </p:cNvSpPr>
          <p:nvPr>
            <p:ph type="sldNum" sz="quarter" idx="10"/>
          </p:nvPr>
        </p:nvSpPr>
        <p:spPr/>
        <p:txBody>
          <a:bodyPr/>
          <a:lstStyle/>
          <a:p>
            <a:fld id="{38D64522-B2CD-497A-9EC1-EB471373CF9C}" type="slidenum">
              <a:rPr lang="en-AU" smtClean="0"/>
              <a:t>34</a:t>
            </a:fld>
            <a:endParaRPr lang="en-AU"/>
          </a:p>
        </p:txBody>
      </p:sp>
    </p:spTree>
    <p:extLst>
      <p:ext uri="{BB962C8B-B14F-4D97-AF65-F5344CB8AC3E}">
        <p14:creationId xmlns:p14="http://schemas.microsoft.com/office/powerpoint/2010/main" val="2451085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Round Robin – everyone works on same topic/question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Hot Potato – different topics/questions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Question per chart, on each table then rotate through…</a:t>
            </a:r>
          </a:p>
          <a:p>
            <a:endParaRPr lang="en-AU" dirty="0"/>
          </a:p>
        </p:txBody>
      </p:sp>
      <p:sp>
        <p:nvSpPr>
          <p:cNvPr id="4" name="Slide Number Placeholder 3"/>
          <p:cNvSpPr>
            <a:spLocks noGrp="1"/>
          </p:cNvSpPr>
          <p:nvPr>
            <p:ph type="sldNum" sz="quarter" idx="10"/>
          </p:nvPr>
        </p:nvSpPr>
        <p:spPr/>
        <p:txBody>
          <a:bodyPr/>
          <a:lstStyle/>
          <a:p>
            <a:fld id="{38D64522-B2CD-497A-9EC1-EB471373CF9C}" type="slidenum">
              <a:rPr lang="en-AU" smtClean="0"/>
              <a:t>36</a:t>
            </a:fld>
            <a:endParaRPr lang="en-AU"/>
          </a:p>
        </p:txBody>
      </p:sp>
    </p:spTree>
    <p:extLst>
      <p:ext uri="{BB962C8B-B14F-4D97-AF65-F5344CB8AC3E}">
        <p14:creationId xmlns:p14="http://schemas.microsoft.com/office/powerpoint/2010/main" val="1205247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Tx/>
              <a:buNone/>
            </a:pPr>
            <a:br>
              <a:rPr lang="en-AU" sz="1200" u="none" strike="noStrike" kern="1200" dirty="0">
                <a:solidFill>
                  <a:schemeClr val="tx1"/>
                </a:solidFill>
                <a:effectLst/>
                <a:latin typeface="+mn-lt"/>
                <a:ea typeface="MS PGothic" panose="020B0600070205080204" pitchFamily="34" charset="-128"/>
                <a:cs typeface="ＭＳ Ｐゴシック" charset="0"/>
              </a:rPr>
            </a:br>
            <a:endParaRPr lang="en-AU" sz="1200" u="none" strike="noStrike" kern="1200" dirty="0">
              <a:solidFill>
                <a:schemeClr val="tx1"/>
              </a:solidFill>
              <a:effectLst/>
              <a:latin typeface="+mn-lt"/>
              <a:ea typeface="MS PGothic" panose="020B0600070205080204" pitchFamily="34" charset="-128"/>
              <a:cs typeface="ＭＳ Ｐゴシック" charset="0"/>
            </a:endParaRPr>
          </a:p>
          <a:p>
            <a:pPr marL="171450" indent="-171450">
              <a:buFontTx/>
              <a:buChar char="•"/>
            </a:pPr>
            <a:r>
              <a:rPr lang="en-US" altLang="en-US" dirty="0"/>
              <a:t>Please Acknowledge Country (with names of local Aboriginal people(s) if known).  Try to find</a:t>
            </a:r>
            <a:r>
              <a:rPr lang="en-US" altLang="en-US" baseline="0" dirty="0"/>
              <a:t> this information out in preparation for this day of learning.</a:t>
            </a:r>
          </a:p>
          <a:p>
            <a:pPr marL="171450" indent="-171450">
              <a:buFontTx/>
              <a:buChar char="•"/>
            </a:pPr>
            <a:endParaRPr lang="en-US" altLang="en-US" baseline="0" dirty="0"/>
          </a:p>
          <a:p>
            <a:pPr marL="171450" indent="-171450">
              <a:buFontTx/>
              <a:buChar char="•"/>
            </a:pPr>
            <a:r>
              <a:rPr lang="en-US" altLang="en-US" dirty="0"/>
              <a:t>Here’s an example</a:t>
            </a:r>
            <a:r>
              <a:rPr lang="en-AU" b="1" dirty="0"/>
              <a:t> by Jonathan Hill</a:t>
            </a:r>
          </a:p>
          <a:p>
            <a:r>
              <a:rPr lang="en-AU" dirty="0"/>
              <a:t>	Today we stand in footsteps millennia old. </a:t>
            </a:r>
          </a:p>
          <a:p>
            <a:r>
              <a:rPr lang="en-AU" dirty="0"/>
              <a:t>	May we acknowledge the traditional custodians whose cultures and customs have nurtured, and continue to nurture, this land, since men and women awoke from the great dream. </a:t>
            </a:r>
          </a:p>
          <a:p>
            <a:r>
              <a:rPr lang="en-AU" dirty="0"/>
              <a:t>	We honour the presence of these ancestors who reside in the imagination of this land and whose irrepressible spirituality flows through all creation.</a:t>
            </a:r>
          </a:p>
          <a:p>
            <a:r>
              <a:rPr lang="en-AU" dirty="0"/>
              <a:t>							Jonathan Hill is an Aboriginal poet living in New South Wales.</a:t>
            </a:r>
          </a:p>
          <a:p>
            <a:br>
              <a:rPr lang="en-AU" sz="1200" u="none" strike="noStrike" kern="1200" dirty="0">
                <a:solidFill>
                  <a:schemeClr val="tx1"/>
                </a:solidFill>
                <a:effectLst/>
                <a:latin typeface="+mn-lt"/>
                <a:ea typeface="MS PGothic" panose="020B0600070205080204" pitchFamily="34" charset="-128"/>
                <a:cs typeface="ＭＳ Ｐゴシック" charset="0"/>
              </a:rPr>
            </a:br>
            <a:r>
              <a:rPr lang="en-AU" sz="1000" u="none" strike="noStrike" kern="1200" dirty="0">
                <a:solidFill>
                  <a:schemeClr val="tx1"/>
                </a:solidFill>
                <a:effectLst/>
                <a:latin typeface="+mn-lt"/>
                <a:ea typeface="MS PGothic" panose="020B0600070205080204" pitchFamily="34" charset="-128"/>
                <a:cs typeface="ＭＳ Ｐゴシック" charset="0"/>
              </a:rPr>
              <a:t>Original source: </a:t>
            </a:r>
            <a:r>
              <a:rPr lang="en-AU" sz="1000" dirty="0"/>
              <a:t>'Acknowledgement of Country', reader's letter, Koori Mail 469 p.23</a:t>
            </a:r>
            <a:br>
              <a:rPr lang="en-AU" sz="1000" u="none" strike="noStrike" kern="1200" dirty="0">
                <a:solidFill>
                  <a:schemeClr val="tx1"/>
                </a:solidFill>
                <a:effectLst/>
                <a:latin typeface="+mn-lt"/>
                <a:ea typeface="MS PGothic" panose="020B0600070205080204" pitchFamily="34" charset="-128"/>
                <a:cs typeface="ＭＳ Ｐゴシック" charset="0"/>
              </a:rPr>
            </a:br>
            <a:r>
              <a:rPr lang="en-AU" sz="1000" u="none" strike="noStrike" kern="1200" dirty="0">
                <a:solidFill>
                  <a:schemeClr val="tx1"/>
                </a:solidFill>
                <a:effectLst/>
                <a:latin typeface="+mn-lt"/>
                <a:ea typeface="MS PGothic" panose="020B0600070205080204" pitchFamily="34" charset="-128"/>
                <a:cs typeface="ＭＳ Ｐゴシック" charset="0"/>
              </a:rPr>
              <a:t>Source: </a:t>
            </a:r>
            <a:r>
              <a:rPr lang="en-AU" sz="1000" u="none" strike="noStrike" kern="1200" dirty="0">
                <a:solidFill>
                  <a:schemeClr val="tx1"/>
                </a:solidFill>
                <a:effectLst/>
                <a:latin typeface="+mn-lt"/>
                <a:ea typeface="MS PGothic" panose="020B0600070205080204" pitchFamily="34" charset="-128"/>
                <a:cs typeface="ＭＳ Ｐゴシック" charset="0"/>
                <a:hlinkClick r:id="rId3"/>
              </a:rPr>
              <a:t>http://www.creativespirits.info/aboriginalculture/spirituality/welcome-to-country-acknowledgement-of-country#ixzz44uaMAxjy</a:t>
            </a:r>
            <a:br>
              <a:rPr lang="en-AU" sz="1000" u="none" strike="noStrike" kern="1200" dirty="0">
                <a:solidFill>
                  <a:schemeClr val="tx1"/>
                </a:solidFill>
                <a:effectLst/>
                <a:latin typeface="+mn-lt"/>
                <a:ea typeface="MS PGothic" panose="020B0600070205080204" pitchFamily="34" charset="-128"/>
                <a:cs typeface="ＭＳ Ｐゴシック" charset="0"/>
              </a:rPr>
            </a:br>
            <a:endParaRPr lang="en-AU" sz="1000" u="none" strike="noStrike" kern="1200" dirty="0">
              <a:solidFill>
                <a:schemeClr val="tx1"/>
              </a:solidFill>
              <a:effectLst/>
              <a:latin typeface="+mn-lt"/>
              <a:ea typeface="MS PGothic" panose="020B0600070205080204" pitchFamily="34" charset="-128"/>
              <a:cs typeface="ＭＳ Ｐゴシック" charset="0"/>
            </a:endParaRPr>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D74D28E4-A774-4BD6-BEDE-F4E69521D4C3}" type="slidenum">
              <a:rPr lang="en-US" altLang="en-US" sz="1200"/>
              <a:pPr eaLnBrk="1" hangingPunct="1"/>
              <a:t>3</a:t>
            </a:fld>
            <a:endParaRPr lang="en-US" altLang="en-US" sz="1200"/>
          </a:p>
        </p:txBody>
      </p:sp>
      <p:sp>
        <p:nvSpPr>
          <p:cNvPr id="2" name="Footer Placeholder 1"/>
          <p:cNvSpPr>
            <a:spLocks noGrp="1"/>
          </p:cNvSpPr>
          <p:nvPr>
            <p:ph type="ftr" sz="quarter" idx="10"/>
          </p:nvPr>
        </p:nvSpPr>
        <p:spPr/>
        <p:txBody>
          <a:bodyPr/>
          <a:lstStyle/>
          <a:p>
            <a:pPr>
              <a:defRPr/>
            </a:pPr>
            <a:r>
              <a:rPr lang="en-AU"/>
              <a:t>Version 1.0 August 2016                                     FAITH360: Praying in Anglican Ways</a:t>
            </a:r>
            <a:endParaRPr lang="en-US"/>
          </a:p>
        </p:txBody>
      </p:sp>
    </p:spTree>
    <p:extLst>
      <p:ext uri="{BB962C8B-B14F-4D97-AF65-F5344CB8AC3E}">
        <p14:creationId xmlns:p14="http://schemas.microsoft.com/office/powerpoint/2010/main" val="892607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Appoint roles of judge and two to argue a case – judge decides</a:t>
            </a:r>
            <a:r>
              <a:rPr lang="en-AU" baseline="0" dirty="0"/>
              <a:t> – or have more students to be the jury</a:t>
            </a:r>
          </a:p>
          <a:p>
            <a:endParaRPr lang="en-AU" baseline="0" dirty="0"/>
          </a:p>
          <a:p>
            <a:r>
              <a:rPr lang="en-AU" baseline="0" dirty="0"/>
              <a:t>“Sunday worship should always be a eucharist”</a:t>
            </a:r>
            <a:endParaRPr lang="en-AU" dirty="0"/>
          </a:p>
        </p:txBody>
      </p:sp>
      <p:sp>
        <p:nvSpPr>
          <p:cNvPr id="4" name="Slide Number Placeholder 3"/>
          <p:cNvSpPr>
            <a:spLocks noGrp="1"/>
          </p:cNvSpPr>
          <p:nvPr>
            <p:ph type="sldNum" sz="quarter" idx="10"/>
          </p:nvPr>
        </p:nvSpPr>
        <p:spPr/>
        <p:txBody>
          <a:bodyPr/>
          <a:lstStyle/>
          <a:p>
            <a:fld id="{38D64522-B2CD-497A-9EC1-EB471373CF9C}" type="slidenum">
              <a:rPr lang="en-AU" smtClean="0"/>
              <a:t>37</a:t>
            </a:fld>
            <a:endParaRPr lang="en-AU"/>
          </a:p>
        </p:txBody>
      </p:sp>
    </p:spTree>
    <p:extLst>
      <p:ext uri="{BB962C8B-B14F-4D97-AF65-F5344CB8AC3E}">
        <p14:creationId xmlns:p14="http://schemas.microsoft.com/office/powerpoint/2010/main" val="27232710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Visual Cues</a:t>
            </a:r>
            <a:r>
              <a:rPr lang="en-AU" dirty="0"/>
              <a:t> – Composers use musical cues to prepare the audience for what is happening on the screen – a sharp, dissonant forte from the strings when Jaws attacks from the water; a light legato during a romantic scene; or a triumphant crescendo during the climax of the movie. Your slides can be visual cues for your students to help them know what is coming next. You might show a </a:t>
            </a:r>
            <a:r>
              <a:rPr lang="en-AU" dirty="0" err="1"/>
              <a:t>fullscreen</a:t>
            </a:r>
            <a:r>
              <a:rPr lang="en-AU" dirty="0"/>
              <a:t> image of body builders before detailing actin and myosin, the molecular components of muscle </a:t>
            </a:r>
            <a:r>
              <a:rPr lang="en-AU" dirty="0" err="1"/>
              <a:t>fibers</a:t>
            </a:r>
            <a:r>
              <a:rPr lang="en-AU" dirty="0"/>
              <a:t>, for example. Or use an image of a juicy, charbroiled cheeseburger when you discuss the principle of caloric intake in your nutrition course. Also, changing the design theme is one way to signal when you are moving on to the next chapter.</a:t>
            </a:r>
          </a:p>
        </p:txBody>
      </p:sp>
      <p:sp>
        <p:nvSpPr>
          <p:cNvPr id="4" name="Slide Number Placeholder 3"/>
          <p:cNvSpPr>
            <a:spLocks noGrp="1"/>
          </p:cNvSpPr>
          <p:nvPr>
            <p:ph type="sldNum" sz="quarter" idx="10"/>
          </p:nvPr>
        </p:nvSpPr>
        <p:spPr/>
        <p:txBody>
          <a:bodyPr/>
          <a:lstStyle/>
          <a:p>
            <a:fld id="{38D64522-B2CD-497A-9EC1-EB471373CF9C}" type="slidenum">
              <a:rPr lang="en-AU" smtClean="0"/>
              <a:t>41</a:t>
            </a:fld>
            <a:endParaRPr lang="en-AU"/>
          </a:p>
        </p:txBody>
      </p:sp>
    </p:spTree>
    <p:extLst>
      <p:ext uri="{BB962C8B-B14F-4D97-AF65-F5344CB8AC3E}">
        <p14:creationId xmlns:p14="http://schemas.microsoft.com/office/powerpoint/2010/main" val="13949629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Emotion </a:t>
            </a:r>
            <a:r>
              <a:rPr lang="en-AU" dirty="0"/>
              <a:t>– The music in a movie greatly enhances how the audience feels about the characters and story. Choosing images that evoke emotion – a crying baby or laughing teenager, for instance – can aid in your students' retention. According to </a:t>
            </a:r>
            <a:r>
              <a:rPr lang="en-AU" dirty="0" err="1"/>
              <a:t>Dr.</a:t>
            </a:r>
            <a:r>
              <a:rPr lang="en-AU" dirty="0"/>
              <a:t> Medina in </a:t>
            </a:r>
            <a:r>
              <a:rPr lang="en-AU" dirty="0">
                <a:hlinkClick r:id="rId3" tooltip="Amazon: Brain Rules"/>
              </a:rPr>
              <a:t>Brain Rules</a:t>
            </a:r>
            <a:r>
              <a:rPr lang="en-AU" dirty="0"/>
              <a:t>, "Emotionally charged events persist much longer in our memories and are recalled with greater accuracy than neutral memories." This is one reason bullet points are so ineffective – nobody cares about lists! Instead of listing the masterpieces you'll discuss in Art History, begin with a clip from The </a:t>
            </a:r>
            <a:r>
              <a:rPr lang="en-AU" dirty="0" err="1"/>
              <a:t>DaVinci</a:t>
            </a:r>
            <a:r>
              <a:rPr lang="en-AU" dirty="0"/>
              <a:t> Code which introduces the paintings and the meaning behind them. Give students a reason to care!</a:t>
            </a:r>
          </a:p>
        </p:txBody>
      </p:sp>
      <p:sp>
        <p:nvSpPr>
          <p:cNvPr id="4" name="Slide Number Placeholder 3"/>
          <p:cNvSpPr>
            <a:spLocks noGrp="1"/>
          </p:cNvSpPr>
          <p:nvPr>
            <p:ph type="sldNum" sz="quarter" idx="10"/>
          </p:nvPr>
        </p:nvSpPr>
        <p:spPr/>
        <p:txBody>
          <a:bodyPr/>
          <a:lstStyle/>
          <a:p>
            <a:fld id="{38D64522-B2CD-497A-9EC1-EB471373CF9C}" type="slidenum">
              <a:rPr lang="en-AU" smtClean="0"/>
              <a:t>44</a:t>
            </a:fld>
            <a:endParaRPr lang="en-AU"/>
          </a:p>
        </p:txBody>
      </p:sp>
    </p:spTree>
    <p:extLst>
      <p:ext uri="{BB962C8B-B14F-4D97-AF65-F5344CB8AC3E}">
        <p14:creationId xmlns:p14="http://schemas.microsoft.com/office/powerpoint/2010/main" val="22609449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Connect with people’s experience</a:t>
            </a:r>
          </a:p>
        </p:txBody>
      </p:sp>
      <p:sp>
        <p:nvSpPr>
          <p:cNvPr id="4" name="Slide Number Placeholder 3"/>
          <p:cNvSpPr>
            <a:spLocks noGrp="1"/>
          </p:cNvSpPr>
          <p:nvPr>
            <p:ph type="sldNum" sz="quarter" idx="10"/>
          </p:nvPr>
        </p:nvSpPr>
        <p:spPr/>
        <p:txBody>
          <a:bodyPr/>
          <a:lstStyle/>
          <a:p>
            <a:fld id="{38D64522-B2CD-497A-9EC1-EB471373CF9C}" type="slidenum">
              <a:rPr lang="en-AU" smtClean="0"/>
              <a:t>51</a:t>
            </a:fld>
            <a:endParaRPr lang="en-AU"/>
          </a:p>
        </p:txBody>
      </p:sp>
    </p:spTree>
    <p:extLst>
      <p:ext uri="{BB962C8B-B14F-4D97-AF65-F5344CB8AC3E}">
        <p14:creationId xmlns:p14="http://schemas.microsoft.com/office/powerpoint/2010/main" val="34990100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Use a black slide to bring your audience’s attention back to you and away from staring at the screen</a:t>
            </a:r>
          </a:p>
        </p:txBody>
      </p:sp>
      <p:sp>
        <p:nvSpPr>
          <p:cNvPr id="4" name="Slide Number Placeholder 3"/>
          <p:cNvSpPr>
            <a:spLocks noGrp="1"/>
          </p:cNvSpPr>
          <p:nvPr>
            <p:ph type="sldNum" sz="quarter" idx="5"/>
          </p:nvPr>
        </p:nvSpPr>
        <p:spPr/>
        <p:txBody>
          <a:bodyPr/>
          <a:lstStyle/>
          <a:p>
            <a:fld id="{38D64522-B2CD-497A-9EC1-EB471373CF9C}" type="slidenum">
              <a:rPr lang="en-AU" smtClean="0"/>
              <a:t>55</a:t>
            </a:fld>
            <a:endParaRPr lang="en-AU"/>
          </a:p>
        </p:txBody>
      </p:sp>
    </p:spTree>
    <p:extLst>
      <p:ext uri="{BB962C8B-B14F-4D97-AF65-F5344CB8AC3E}">
        <p14:creationId xmlns:p14="http://schemas.microsoft.com/office/powerpoint/2010/main" val="14495578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Three things you remember most about today</a:t>
            </a:r>
          </a:p>
          <a:p>
            <a:r>
              <a:rPr lang="en-AU" dirty="0"/>
              <a:t>2 insights worth sharing</a:t>
            </a:r>
          </a:p>
          <a:p>
            <a:r>
              <a:rPr lang="en-AU" dirty="0"/>
              <a:t>1 question you still have</a:t>
            </a:r>
          </a:p>
        </p:txBody>
      </p:sp>
      <p:sp>
        <p:nvSpPr>
          <p:cNvPr id="4" name="Slide Number Placeholder 3"/>
          <p:cNvSpPr>
            <a:spLocks noGrp="1"/>
          </p:cNvSpPr>
          <p:nvPr>
            <p:ph type="sldNum" sz="quarter" idx="10"/>
          </p:nvPr>
        </p:nvSpPr>
        <p:spPr/>
        <p:txBody>
          <a:bodyPr/>
          <a:lstStyle/>
          <a:p>
            <a:fld id="{38D64522-B2CD-497A-9EC1-EB471373CF9C}" type="slidenum">
              <a:rPr lang="en-AU" smtClean="0"/>
              <a:t>63</a:t>
            </a:fld>
            <a:endParaRPr lang="en-AU"/>
          </a:p>
        </p:txBody>
      </p:sp>
    </p:spTree>
    <p:extLst>
      <p:ext uri="{BB962C8B-B14F-4D97-AF65-F5344CB8AC3E}">
        <p14:creationId xmlns:p14="http://schemas.microsoft.com/office/powerpoint/2010/main" val="4248326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am I? And from where do I come?</a:t>
            </a:r>
          </a:p>
        </p:txBody>
      </p:sp>
      <p:sp>
        <p:nvSpPr>
          <p:cNvPr id="4" name="Slide Number Placeholder 3"/>
          <p:cNvSpPr>
            <a:spLocks noGrp="1"/>
          </p:cNvSpPr>
          <p:nvPr>
            <p:ph type="sldNum" sz="quarter" idx="10"/>
          </p:nvPr>
        </p:nvSpPr>
        <p:spPr/>
        <p:txBody>
          <a:bodyPr/>
          <a:lstStyle/>
          <a:p>
            <a:fld id="{2778A65D-0D59-004D-95AD-D648AB28A181}" type="slidenum">
              <a:rPr lang="en-US" smtClean="0"/>
              <a:t>4</a:t>
            </a:fld>
            <a:endParaRPr lang="en-US" dirty="0"/>
          </a:p>
        </p:txBody>
      </p:sp>
    </p:spTree>
    <p:extLst>
      <p:ext uri="{BB962C8B-B14F-4D97-AF65-F5344CB8AC3E}">
        <p14:creationId xmlns:p14="http://schemas.microsoft.com/office/powerpoint/2010/main" val="3946596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Traditional Classroom – what does it look like?</a:t>
            </a:r>
          </a:p>
          <a:p>
            <a:r>
              <a:rPr lang="en-AU" dirty="0"/>
              <a:t>Sometimes similar today, especially in </a:t>
            </a:r>
            <a:r>
              <a:rPr lang="en-AU" dirty="0" err="1"/>
              <a:t>soe</a:t>
            </a:r>
            <a:r>
              <a:rPr lang="en-AU" dirty="0"/>
              <a:t> secondary schools </a:t>
            </a:r>
          </a:p>
          <a:p>
            <a:r>
              <a:rPr lang="en-AU" dirty="0"/>
              <a:t>Begins with parts of the whole–Emphasizes basic skills</a:t>
            </a:r>
          </a:p>
          <a:p>
            <a:r>
              <a:rPr lang="en-AU" dirty="0"/>
              <a:t>Strict adherence to fixed curriculum</a:t>
            </a:r>
          </a:p>
          <a:p>
            <a:r>
              <a:rPr lang="en-AU" dirty="0"/>
              <a:t>Textbooks and workbooks</a:t>
            </a:r>
          </a:p>
          <a:p>
            <a:r>
              <a:rPr lang="en-AU" dirty="0"/>
              <a:t>Instructor gives/students receive</a:t>
            </a:r>
          </a:p>
          <a:p>
            <a:r>
              <a:rPr lang="en-AU" dirty="0"/>
              <a:t>Instructor assumes directive, authoritative role</a:t>
            </a:r>
          </a:p>
          <a:p>
            <a:r>
              <a:rPr lang="en-AU" dirty="0"/>
              <a:t>Assessment via testing / correct answers</a:t>
            </a:r>
          </a:p>
          <a:p>
            <a:r>
              <a:rPr lang="en-AU" dirty="0"/>
              <a:t>Knowledge is inert</a:t>
            </a:r>
          </a:p>
          <a:p>
            <a:r>
              <a:rPr lang="en-AU" dirty="0"/>
              <a:t>Students work individually</a:t>
            </a:r>
          </a:p>
          <a:p>
            <a:r>
              <a:rPr lang="en-AU" dirty="0"/>
              <a:t>The constructivist Classroom </a:t>
            </a:r>
          </a:p>
          <a:p>
            <a:r>
              <a:rPr lang="en-AU" dirty="0"/>
              <a:t>Begin with the whole – expanding to parts</a:t>
            </a:r>
          </a:p>
          <a:p>
            <a:r>
              <a:rPr lang="en-AU" dirty="0"/>
              <a:t>Pursuit of student questions / interests</a:t>
            </a:r>
          </a:p>
          <a:p>
            <a:r>
              <a:rPr lang="en-AU" dirty="0"/>
              <a:t>Primary Sources / manipulative materials</a:t>
            </a:r>
          </a:p>
          <a:p>
            <a:r>
              <a:rPr lang="en-AU" dirty="0"/>
              <a:t>Learning is interaction – building on what students already know</a:t>
            </a:r>
          </a:p>
          <a:p>
            <a:r>
              <a:rPr lang="en-AU" dirty="0"/>
              <a:t>Instructor interacts / negotiates with students</a:t>
            </a:r>
          </a:p>
          <a:p>
            <a:r>
              <a:rPr lang="en-AU" dirty="0"/>
              <a:t>Assessment via student works, observations, points of view, tests. Process is as important as product</a:t>
            </a:r>
          </a:p>
          <a:p>
            <a:r>
              <a:rPr lang="en-AU" dirty="0"/>
              <a:t>Knowledge is dynamic / change with experiences</a:t>
            </a:r>
          </a:p>
          <a:p>
            <a:r>
              <a:rPr lang="en-AU" dirty="0"/>
              <a:t>Students work in groups</a:t>
            </a:r>
          </a:p>
          <a:p>
            <a:endParaRPr lang="en-AU" dirty="0"/>
          </a:p>
        </p:txBody>
      </p:sp>
      <p:sp>
        <p:nvSpPr>
          <p:cNvPr id="4" name="Slide Number Placeholder 3"/>
          <p:cNvSpPr>
            <a:spLocks noGrp="1"/>
          </p:cNvSpPr>
          <p:nvPr>
            <p:ph type="sldNum" sz="quarter" idx="10"/>
          </p:nvPr>
        </p:nvSpPr>
        <p:spPr/>
        <p:txBody>
          <a:bodyPr/>
          <a:lstStyle/>
          <a:p>
            <a:fld id="{38D64522-B2CD-497A-9EC1-EB471373CF9C}" type="slidenum">
              <a:rPr lang="en-AU" smtClean="0"/>
              <a:t>6</a:t>
            </a:fld>
            <a:endParaRPr lang="en-AU"/>
          </a:p>
        </p:txBody>
      </p:sp>
    </p:spTree>
    <p:extLst>
      <p:ext uri="{BB962C8B-B14F-4D97-AF65-F5344CB8AC3E}">
        <p14:creationId xmlns:p14="http://schemas.microsoft.com/office/powerpoint/2010/main" val="3850952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Piaget!!  Swiss psychologist and educator – theory of cognitive development! That led to the </a:t>
            </a:r>
            <a:r>
              <a:rPr lang="en-AU" b="1" dirty="0"/>
              <a:t>constructivist theory of knowing, </a:t>
            </a:r>
            <a:r>
              <a:rPr lang="en-AU" dirty="0"/>
              <a:t>widely popularised in the 60s </a:t>
            </a:r>
            <a:endParaRPr lang="en-AU" b="1" dirty="0"/>
          </a:p>
        </p:txBody>
      </p:sp>
      <p:sp>
        <p:nvSpPr>
          <p:cNvPr id="4" name="Slide Number Placeholder 3"/>
          <p:cNvSpPr>
            <a:spLocks noGrp="1"/>
          </p:cNvSpPr>
          <p:nvPr>
            <p:ph type="sldNum" sz="quarter" idx="5"/>
          </p:nvPr>
        </p:nvSpPr>
        <p:spPr/>
        <p:txBody>
          <a:bodyPr/>
          <a:lstStyle/>
          <a:p>
            <a:fld id="{38D64522-B2CD-497A-9EC1-EB471373CF9C}" type="slidenum">
              <a:rPr lang="en-AU" smtClean="0"/>
              <a:t>7</a:t>
            </a:fld>
            <a:endParaRPr lang="en-AU"/>
          </a:p>
        </p:txBody>
      </p:sp>
    </p:spTree>
    <p:extLst>
      <p:ext uri="{BB962C8B-B14F-4D97-AF65-F5344CB8AC3E}">
        <p14:creationId xmlns:p14="http://schemas.microsoft.com/office/powerpoint/2010/main" val="851150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 more modern classroom, especially for younger children?</a:t>
            </a:r>
          </a:p>
        </p:txBody>
      </p:sp>
      <p:sp>
        <p:nvSpPr>
          <p:cNvPr id="4" name="Slide Number Placeholder 3"/>
          <p:cNvSpPr>
            <a:spLocks noGrp="1"/>
          </p:cNvSpPr>
          <p:nvPr>
            <p:ph type="sldNum" sz="quarter" idx="5"/>
          </p:nvPr>
        </p:nvSpPr>
        <p:spPr/>
        <p:txBody>
          <a:bodyPr/>
          <a:lstStyle/>
          <a:p>
            <a:fld id="{38D64522-B2CD-497A-9EC1-EB471373CF9C}" type="slidenum">
              <a:rPr lang="en-AU" smtClean="0"/>
              <a:t>8</a:t>
            </a:fld>
            <a:endParaRPr lang="en-AU"/>
          </a:p>
        </p:txBody>
      </p:sp>
    </p:spTree>
    <p:extLst>
      <p:ext uri="{BB962C8B-B14F-4D97-AF65-F5344CB8AC3E}">
        <p14:creationId xmlns:p14="http://schemas.microsoft.com/office/powerpoint/2010/main" val="2746244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Blooms taxonomy of thinking, simplest to most complex, </a:t>
            </a:r>
          </a:p>
          <a:p>
            <a:r>
              <a:rPr lang="en-AU" dirty="0"/>
              <a:t>OR </a:t>
            </a:r>
          </a:p>
          <a:p>
            <a:r>
              <a:rPr lang="en-AU" dirty="0"/>
              <a:t>Head upwards to deepest learning/knowing</a:t>
            </a:r>
          </a:p>
        </p:txBody>
      </p:sp>
      <p:sp>
        <p:nvSpPr>
          <p:cNvPr id="4" name="Slide Number Placeholder 3"/>
          <p:cNvSpPr>
            <a:spLocks noGrp="1"/>
          </p:cNvSpPr>
          <p:nvPr>
            <p:ph type="sldNum" sz="quarter" idx="5"/>
          </p:nvPr>
        </p:nvSpPr>
        <p:spPr/>
        <p:txBody>
          <a:bodyPr/>
          <a:lstStyle/>
          <a:p>
            <a:fld id="{38D64522-B2CD-497A-9EC1-EB471373CF9C}" type="slidenum">
              <a:rPr lang="en-AU" smtClean="0"/>
              <a:t>9</a:t>
            </a:fld>
            <a:endParaRPr lang="en-AU"/>
          </a:p>
        </p:txBody>
      </p:sp>
    </p:spTree>
    <p:extLst>
      <p:ext uri="{BB962C8B-B14F-4D97-AF65-F5344CB8AC3E}">
        <p14:creationId xmlns:p14="http://schemas.microsoft.com/office/powerpoint/2010/main" val="70615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Note the idea of Ordinary Theology and Jeff Astley as one way of taking this skill seriously</a:t>
            </a:r>
          </a:p>
        </p:txBody>
      </p:sp>
      <p:sp>
        <p:nvSpPr>
          <p:cNvPr id="4" name="Slide Number Placeholder 3"/>
          <p:cNvSpPr>
            <a:spLocks noGrp="1"/>
          </p:cNvSpPr>
          <p:nvPr>
            <p:ph type="sldNum" sz="quarter" idx="5"/>
          </p:nvPr>
        </p:nvSpPr>
        <p:spPr/>
        <p:txBody>
          <a:bodyPr/>
          <a:lstStyle/>
          <a:p>
            <a:fld id="{38D64522-B2CD-497A-9EC1-EB471373CF9C}" type="slidenum">
              <a:rPr lang="en-AU" smtClean="0"/>
              <a:t>12</a:t>
            </a:fld>
            <a:endParaRPr lang="en-AU"/>
          </a:p>
        </p:txBody>
      </p:sp>
    </p:spTree>
    <p:extLst>
      <p:ext uri="{BB962C8B-B14F-4D97-AF65-F5344CB8AC3E}">
        <p14:creationId xmlns:p14="http://schemas.microsoft.com/office/powerpoint/2010/main" val="1912914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let’s create one, in groups of ____ with this topic –What do people already know About the Bible?</a:t>
            </a:r>
          </a:p>
          <a:p>
            <a:r>
              <a:rPr lang="en-AU" dirty="0"/>
              <a:t>What are big areas to know? OT, NT, GENRE, HOW TO READ IT, CANON DEVELOPMENT</a:t>
            </a:r>
          </a:p>
          <a:p>
            <a:r>
              <a:rPr lang="en-AU" dirty="0"/>
              <a:t>Then brainstorm under each big area…</a:t>
            </a:r>
          </a:p>
        </p:txBody>
      </p:sp>
      <p:sp>
        <p:nvSpPr>
          <p:cNvPr id="4" name="Slide Number Placeholder 3"/>
          <p:cNvSpPr>
            <a:spLocks noGrp="1"/>
          </p:cNvSpPr>
          <p:nvPr>
            <p:ph type="sldNum" sz="quarter" idx="10"/>
          </p:nvPr>
        </p:nvSpPr>
        <p:spPr/>
        <p:txBody>
          <a:bodyPr/>
          <a:lstStyle/>
          <a:p>
            <a:fld id="{38D64522-B2CD-497A-9EC1-EB471373CF9C}" type="slidenum">
              <a:rPr lang="en-AU" smtClean="0"/>
              <a:t>18</a:t>
            </a:fld>
            <a:endParaRPr lang="en-AU"/>
          </a:p>
        </p:txBody>
      </p:sp>
    </p:spTree>
    <p:extLst>
      <p:ext uri="{BB962C8B-B14F-4D97-AF65-F5344CB8AC3E}">
        <p14:creationId xmlns:p14="http://schemas.microsoft.com/office/powerpoint/2010/main" val="765504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C85D02-C2B1-46D9-ACC7-67374DBC5233}" type="datetimeFigureOut">
              <a:rPr lang="en-AU" smtClean="0"/>
              <a:t>6/02/2020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84AAF94-D1C3-4D68-9B6E-A2A062BDB023}" type="slidenum">
              <a:rPr lang="en-AU" smtClean="0"/>
              <a:t>‹#›</a:t>
            </a:fld>
            <a:endParaRPr lang="en-AU"/>
          </a:p>
        </p:txBody>
      </p:sp>
    </p:spTree>
    <p:extLst>
      <p:ext uri="{BB962C8B-B14F-4D97-AF65-F5344CB8AC3E}">
        <p14:creationId xmlns:p14="http://schemas.microsoft.com/office/powerpoint/2010/main" val="207101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C85D02-C2B1-46D9-ACC7-67374DBC5233}" type="datetimeFigureOut">
              <a:rPr lang="en-AU" smtClean="0"/>
              <a:t>6/02/2020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84AAF94-D1C3-4D68-9B6E-A2A062BDB023}" type="slidenum">
              <a:rPr lang="en-AU" smtClean="0"/>
              <a:t>‹#›</a:t>
            </a:fld>
            <a:endParaRPr lang="en-AU"/>
          </a:p>
        </p:txBody>
      </p:sp>
    </p:spTree>
    <p:extLst>
      <p:ext uri="{BB962C8B-B14F-4D97-AF65-F5344CB8AC3E}">
        <p14:creationId xmlns:p14="http://schemas.microsoft.com/office/powerpoint/2010/main" val="1411093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C85D02-C2B1-46D9-ACC7-67374DBC5233}" type="datetimeFigureOut">
              <a:rPr lang="en-AU" smtClean="0"/>
              <a:t>6/02/2020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84AAF94-D1C3-4D68-9B6E-A2A062BDB023}" type="slidenum">
              <a:rPr lang="en-AU" smtClean="0"/>
              <a:t>‹#›</a:t>
            </a:fld>
            <a:endParaRPr lang="en-AU"/>
          </a:p>
        </p:txBody>
      </p:sp>
    </p:spTree>
    <p:extLst>
      <p:ext uri="{BB962C8B-B14F-4D97-AF65-F5344CB8AC3E}">
        <p14:creationId xmlns:p14="http://schemas.microsoft.com/office/powerpoint/2010/main" val="3671223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1295400"/>
          </a:xfrm>
        </p:spPr>
        <p:txBody>
          <a:bodyPr/>
          <a:lstStyle/>
          <a:p>
            <a:r>
              <a:rPr lang="en-US"/>
              <a:t>Click to edit Master title style</a:t>
            </a:r>
          </a:p>
        </p:txBody>
      </p:sp>
      <p:sp>
        <p:nvSpPr>
          <p:cNvPr id="3" name="ClipArt Placeholder 2"/>
          <p:cNvSpPr>
            <a:spLocks noGrp="1"/>
          </p:cNvSpPr>
          <p:nvPr>
            <p:ph type="clipArt" sz="half" idx="1"/>
          </p:nvPr>
        </p:nvSpPr>
        <p:spPr>
          <a:xfrm>
            <a:off x="457200" y="1719263"/>
            <a:ext cx="4038600" cy="4411662"/>
          </a:xfrm>
        </p:spPr>
        <p:txBody>
          <a:bodyPr/>
          <a:lstStyle/>
          <a:p>
            <a:pPr lvl="0"/>
            <a:endParaRPr lang="en-US" noProof="0"/>
          </a:p>
        </p:txBody>
      </p:sp>
      <p:sp>
        <p:nvSpPr>
          <p:cNvPr id="4" name="Text Placeholder 3"/>
          <p:cNvSpPr>
            <a:spLocks noGrp="1"/>
          </p:cNvSpPr>
          <p:nvPr>
            <p:ph type="body" sz="half" idx="2"/>
          </p:nvPr>
        </p:nvSpPr>
        <p:spPr>
          <a:xfrm>
            <a:off x="4648200" y="1719263"/>
            <a:ext cx="40386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
          <p:cNvSpPr>
            <a:spLocks noGrp="1" noChangeArrowheads="1"/>
          </p:cNvSpPr>
          <p:nvPr>
            <p:ph type="sldNum" sz="quarter" idx="12"/>
          </p:nvPr>
        </p:nvSpPr>
        <p:spPr>
          <a:ln/>
        </p:spPr>
        <p:txBody>
          <a:bodyPr/>
          <a:lstStyle>
            <a:lvl1pPr>
              <a:defRPr/>
            </a:lvl1pPr>
          </a:lstStyle>
          <a:p>
            <a:pPr>
              <a:defRPr/>
            </a:pPr>
            <a:fld id="{57E91735-6950-4927-93A0-786A555923D6}" type="slidenum">
              <a:rPr lang="en-US" altLang="en-US"/>
              <a:pPr>
                <a:defRPr/>
              </a:pPr>
              <a:t>‹#›</a:t>
            </a:fld>
            <a:endParaRPr lang="en-US" altLang="en-US"/>
          </a:p>
        </p:txBody>
      </p:sp>
    </p:spTree>
    <p:extLst>
      <p:ext uri="{BB962C8B-B14F-4D97-AF65-F5344CB8AC3E}">
        <p14:creationId xmlns:p14="http://schemas.microsoft.com/office/powerpoint/2010/main" val="1466463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A7ABB92-C0D3-4BCA-95A9-4732D8AED55A}" type="datetimeFigureOut">
              <a:rPr lang="en-AU" smtClean="0"/>
              <a:t>6/02/2020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A30B7CE-4316-4D20-837F-B62520426F51}" type="slidenum">
              <a:rPr lang="en-AU" smtClean="0"/>
              <a:t>‹#›</a:t>
            </a:fld>
            <a:endParaRPr lang="en-A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0" rIns="0" anchor="b" anchorCtr="0">
            <a:normAutofit/>
          </a:bodyPr>
          <a:lstStyle>
            <a:lvl1pPr algn="l">
              <a:defRPr sz="4800" spc="-150">
                <a:latin typeface="Franklin Gothic Medium"/>
                <a:cs typeface="Franklin Gothic Medium"/>
              </a:defRPr>
            </a:lvl1pPr>
          </a:lstStyle>
          <a:p>
            <a:r>
              <a:rPr lang="en-AU" dirty="0"/>
              <a:t>Click to edit Master title style</a:t>
            </a:r>
            <a:endParaRPr lang="en-US" dirty="0"/>
          </a:p>
        </p:txBody>
      </p:sp>
      <p:sp>
        <p:nvSpPr>
          <p:cNvPr id="3" name="Content Placeholder 2"/>
          <p:cNvSpPr>
            <a:spLocks noGrp="1"/>
          </p:cNvSpPr>
          <p:nvPr>
            <p:ph idx="1"/>
          </p:nvPr>
        </p:nvSpPr>
        <p:spPr/>
        <p:txBody>
          <a:bodyPr lIns="0" rIns="0">
            <a:noAutofit/>
          </a:bodyPr>
          <a:lstStyle>
            <a:lvl1pPr marL="342900" indent="-342900">
              <a:lnSpc>
                <a:spcPct val="90000"/>
              </a:lnSpc>
              <a:spcBef>
                <a:spcPts val="600"/>
              </a:spcBef>
              <a:spcAft>
                <a:spcPts val="600"/>
              </a:spcAft>
              <a:buClr>
                <a:schemeClr val="tx1">
                  <a:lumMod val="75000"/>
                  <a:lumOff val="25000"/>
                </a:schemeClr>
              </a:buClr>
              <a:buSzPct val="100000"/>
              <a:buFont typeface="Lucida Grande"/>
              <a:buChar char="•"/>
              <a:defRPr sz="3400">
                <a:latin typeface="Franklin Gothic Book"/>
                <a:cs typeface="Franklin Gothic Book"/>
              </a:defRPr>
            </a:lvl1pPr>
            <a:lvl2pPr marL="742950" indent="-285750">
              <a:lnSpc>
                <a:spcPct val="90000"/>
              </a:lnSpc>
              <a:spcBef>
                <a:spcPts val="600"/>
              </a:spcBef>
              <a:spcAft>
                <a:spcPts val="600"/>
              </a:spcAft>
              <a:buClr>
                <a:schemeClr val="tx1">
                  <a:lumMod val="75000"/>
                  <a:lumOff val="25000"/>
                </a:schemeClr>
              </a:buClr>
              <a:buSzPct val="100000"/>
              <a:buFont typeface="Lucida Grande"/>
              <a:buChar char="•"/>
              <a:defRPr sz="3400">
                <a:latin typeface="Franklin Gothic Book"/>
                <a:cs typeface="Franklin Gothic Book"/>
              </a:defRPr>
            </a:lvl2pPr>
            <a:lvl3pPr marL="1143000" indent="-228600">
              <a:lnSpc>
                <a:spcPct val="90000"/>
              </a:lnSpc>
              <a:spcBef>
                <a:spcPts val="600"/>
              </a:spcBef>
              <a:spcAft>
                <a:spcPts val="600"/>
              </a:spcAft>
              <a:buClr>
                <a:schemeClr val="tx1">
                  <a:lumMod val="75000"/>
                  <a:lumOff val="25000"/>
                </a:schemeClr>
              </a:buClr>
              <a:buSzPct val="100000"/>
              <a:buFont typeface="Lucida Grande"/>
              <a:buChar char="•"/>
              <a:defRPr sz="3400">
                <a:latin typeface="Franklin Gothic Book"/>
                <a:cs typeface="Franklin Gothic Book"/>
              </a:defRPr>
            </a:lvl3pPr>
            <a:lvl4pPr marL="1600200" indent="-228600">
              <a:lnSpc>
                <a:spcPct val="90000"/>
              </a:lnSpc>
              <a:spcBef>
                <a:spcPts val="600"/>
              </a:spcBef>
              <a:spcAft>
                <a:spcPts val="600"/>
              </a:spcAft>
              <a:buClr>
                <a:schemeClr val="tx1">
                  <a:lumMod val="75000"/>
                  <a:lumOff val="25000"/>
                </a:schemeClr>
              </a:buClr>
              <a:buSzPct val="100000"/>
              <a:buFont typeface="Lucida Grande"/>
              <a:buChar char="•"/>
              <a:defRPr sz="3400">
                <a:latin typeface="Franklin Gothic Book"/>
                <a:cs typeface="Franklin Gothic Book"/>
              </a:defRPr>
            </a:lvl4pPr>
            <a:lvl5pPr marL="2057400" indent="-228600">
              <a:lnSpc>
                <a:spcPct val="90000"/>
              </a:lnSpc>
              <a:spcBef>
                <a:spcPts val="600"/>
              </a:spcBef>
              <a:spcAft>
                <a:spcPts val="600"/>
              </a:spcAft>
              <a:buClr>
                <a:schemeClr val="tx1">
                  <a:lumMod val="75000"/>
                  <a:lumOff val="25000"/>
                </a:schemeClr>
              </a:buClr>
              <a:buSzPct val="100000"/>
              <a:buFont typeface="Lucida Grande"/>
              <a:buChar char="•"/>
              <a:defRPr sz="3400">
                <a:latin typeface="Franklin Gothic Book"/>
                <a:cs typeface="Franklin Gothic Book"/>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788826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C85D02-C2B1-46D9-ACC7-67374DBC5233}" type="datetimeFigureOut">
              <a:rPr lang="en-AU" smtClean="0"/>
              <a:t>6/02/2020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84AAF94-D1C3-4D68-9B6E-A2A062BDB023}" type="slidenum">
              <a:rPr lang="en-AU" smtClean="0"/>
              <a:t>‹#›</a:t>
            </a:fld>
            <a:endParaRPr lang="en-AU"/>
          </a:p>
        </p:txBody>
      </p:sp>
    </p:spTree>
    <p:extLst>
      <p:ext uri="{BB962C8B-B14F-4D97-AF65-F5344CB8AC3E}">
        <p14:creationId xmlns:p14="http://schemas.microsoft.com/office/powerpoint/2010/main" val="4156935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C85D02-C2B1-46D9-ACC7-67374DBC5233}" type="datetimeFigureOut">
              <a:rPr lang="en-AU" smtClean="0"/>
              <a:t>6/02/2020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84AAF94-D1C3-4D68-9B6E-A2A062BDB023}" type="slidenum">
              <a:rPr lang="en-AU" smtClean="0"/>
              <a:t>‹#›</a:t>
            </a:fld>
            <a:endParaRPr lang="en-AU"/>
          </a:p>
        </p:txBody>
      </p:sp>
    </p:spTree>
    <p:extLst>
      <p:ext uri="{BB962C8B-B14F-4D97-AF65-F5344CB8AC3E}">
        <p14:creationId xmlns:p14="http://schemas.microsoft.com/office/powerpoint/2010/main" val="3782204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BC85D02-C2B1-46D9-ACC7-67374DBC5233}" type="datetimeFigureOut">
              <a:rPr lang="en-AU" smtClean="0"/>
              <a:t>6/02/2020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84AAF94-D1C3-4D68-9B6E-A2A062BDB023}" type="slidenum">
              <a:rPr lang="en-AU" smtClean="0"/>
              <a:t>‹#›</a:t>
            </a:fld>
            <a:endParaRPr lang="en-AU"/>
          </a:p>
        </p:txBody>
      </p:sp>
    </p:spTree>
    <p:extLst>
      <p:ext uri="{BB962C8B-B14F-4D97-AF65-F5344CB8AC3E}">
        <p14:creationId xmlns:p14="http://schemas.microsoft.com/office/powerpoint/2010/main" val="168493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BC85D02-C2B1-46D9-ACC7-67374DBC5233}" type="datetimeFigureOut">
              <a:rPr lang="en-AU" smtClean="0"/>
              <a:t>6/02/2020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084AAF94-D1C3-4D68-9B6E-A2A062BDB023}" type="slidenum">
              <a:rPr lang="en-AU" smtClean="0"/>
              <a:t>‹#›</a:t>
            </a:fld>
            <a:endParaRPr lang="en-AU"/>
          </a:p>
        </p:txBody>
      </p:sp>
    </p:spTree>
    <p:extLst>
      <p:ext uri="{BB962C8B-B14F-4D97-AF65-F5344CB8AC3E}">
        <p14:creationId xmlns:p14="http://schemas.microsoft.com/office/powerpoint/2010/main" val="2083051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BC85D02-C2B1-46D9-ACC7-67374DBC5233}" type="datetimeFigureOut">
              <a:rPr lang="en-AU" smtClean="0"/>
              <a:t>6/02/2020</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084AAF94-D1C3-4D68-9B6E-A2A062BDB023}" type="slidenum">
              <a:rPr lang="en-AU" smtClean="0"/>
              <a:t>‹#›</a:t>
            </a:fld>
            <a:endParaRPr lang="en-AU"/>
          </a:p>
        </p:txBody>
      </p:sp>
    </p:spTree>
    <p:extLst>
      <p:ext uri="{BB962C8B-B14F-4D97-AF65-F5344CB8AC3E}">
        <p14:creationId xmlns:p14="http://schemas.microsoft.com/office/powerpoint/2010/main" val="1943854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C85D02-C2B1-46D9-ACC7-67374DBC5233}" type="datetimeFigureOut">
              <a:rPr lang="en-AU" smtClean="0"/>
              <a:t>6/02/2020</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084AAF94-D1C3-4D68-9B6E-A2A062BDB023}" type="slidenum">
              <a:rPr lang="en-AU" smtClean="0"/>
              <a:t>‹#›</a:t>
            </a:fld>
            <a:endParaRPr lang="en-AU"/>
          </a:p>
        </p:txBody>
      </p:sp>
    </p:spTree>
    <p:extLst>
      <p:ext uri="{BB962C8B-B14F-4D97-AF65-F5344CB8AC3E}">
        <p14:creationId xmlns:p14="http://schemas.microsoft.com/office/powerpoint/2010/main" val="1801606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BC85D02-C2B1-46D9-ACC7-67374DBC5233}" type="datetimeFigureOut">
              <a:rPr lang="en-AU" smtClean="0"/>
              <a:t>6/02/2020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84AAF94-D1C3-4D68-9B6E-A2A062BDB023}" type="slidenum">
              <a:rPr lang="en-AU" smtClean="0"/>
              <a:t>‹#›</a:t>
            </a:fld>
            <a:endParaRPr lang="en-AU"/>
          </a:p>
        </p:txBody>
      </p:sp>
    </p:spTree>
    <p:extLst>
      <p:ext uri="{BB962C8B-B14F-4D97-AF65-F5344CB8AC3E}">
        <p14:creationId xmlns:p14="http://schemas.microsoft.com/office/powerpoint/2010/main" val="1291712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BC85D02-C2B1-46D9-ACC7-67374DBC5233}" type="datetimeFigureOut">
              <a:rPr lang="en-AU" smtClean="0"/>
              <a:t>6/02/2020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84AAF94-D1C3-4D68-9B6E-A2A062BDB023}" type="slidenum">
              <a:rPr lang="en-AU" smtClean="0"/>
              <a:t>‹#›</a:t>
            </a:fld>
            <a:endParaRPr lang="en-AU"/>
          </a:p>
        </p:txBody>
      </p:sp>
    </p:spTree>
    <p:extLst>
      <p:ext uri="{BB962C8B-B14F-4D97-AF65-F5344CB8AC3E}">
        <p14:creationId xmlns:p14="http://schemas.microsoft.com/office/powerpoint/2010/main" val="1938072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C85D02-C2B1-46D9-ACC7-67374DBC5233}" type="datetimeFigureOut">
              <a:rPr lang="en-AU" smtClean="0"/>
              <a:t>6/02/2020</a:t>
            </a:fld>
            <a:endParaRPr lang="en-A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4AAF94-D1C3-4D68-9B6E-A2A062BDB023}" type="slidenum">
              <a:rPr lang="en-AU" smtClean="0"/>
              <a:t>‹#›</a:t>
            </a:fld>
            <a:endParaRPr lang="en-AU"/>
          </a:p>
        </p:txBody>
      </p:sp>
    </p:spTree>
    <p:extLst>
      <p:ext uri="{BB962C8B-B14F-4D97-AF65-F5344CB8AC3E}">
        <p14:creationId xmlns:p14="http://schemas.microsoft.com/office/powerpoint/2010/main" val="18957935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7ABB92-C0D3-4BCA-95A9-4732D8AED55A}" type="datetimeFigureOut">
              <a:rPr lang="en-AU" smtClean="0"/>
              <a:t>6/02/2020</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30B7CE-4316-4D20-837F-B62520426F51}" type="slidenum">
              <a:rPr lang="en-AU" smtClean="0"/>
              <a:t>‹#›</a:t>
            </a:fld>
            <a:endParaRPr lang="en-AU"/>
          </a:p>
        </p:txBody>
      </p:sp>
    </p:spTree>
  </p:cSld>
  <p:clrMap bg1="lt1" tx1="dk1" bg2="lt2" tx2="dk2" accent1="accent1" accent2="accent2" accent3="accent3" accent4="accent4" accent5="accent5" accent6="accent6" hlink="hlink" folHlink="folHlink"/>
  <p:sldLayoutIdLst>
    <p:sldLayoutId id="214748367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6AE74D-B843-6842-9C00-DD0764891418}" type="datetimeFigureOut">
              <a:rPr lang="en-US" smtClean="0"/>
              <a:t>2/6/2020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FCC9B6-B5C8-B040-8105-66B0B3C3756E}" type="slidenum">
              <a:rPr lang="en-US" smtClean="0"/>
              <a:t>‹#›</a:t>
            </a:fld>
            <a:endParaRPr lang="en-US" dirty="0"/>
          </a:p>
        </p:txBody>
      </p:sp>
    </p:spTree>
    <p:extLst>
      <p:ext uri="{BB962C8B-B14F-4D97-AF65-F5344CB8AC3E}">
        <p14:creationId xmlns:p14="http://schemas.microsoft.com/office/powerpoint/2010/main" val="4236903875"/>
      </p:ext>
    </p:extLst>
  </p:cSld>
  <p:clrMap bg1="lt1" tx1="dk1" bg2="lt2" tx2="dk2" accent1="accent1" accent2="accent2" accent3="accent3" accent4="accent4" accent5="accent5" accent6="accent6" hlink="hlink" folHlink="folHlink"/>
  <p:sldLayoutIdLst>
    <p:sldLayoutId id="2147483650"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formedfaith.or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youtube.com/watch?v=u5Y4pIsXTV0"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youtube.com/watch?v=T0MKzxAc1d8"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qr_VwlOalfw"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tnMbYaRj7Pg"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10.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fi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44217" y="3009762"/>
            <a:ext cx="6858000" cy="2150437"/>
          </a:xfrm>
        </p:spPr>
        <p:txBody>
          <a:bodyPr>
            <a:normAutofit fontScale="85000" lnSpcReduction="20000"/>
          </a:bodyPr>
          <a:lstStyle/>
          <a:p>
            <a:r>
              <a:rPr lang="en-AU" sz="4400" dirty="0">
                <a:latin typeface="Futura PT Book" panose="020B0502020204020303" pitchFamily="34" charset="0"/>
                <a:hlinkClick r:id="rId3"/>
              </a:rPr>
              <a:t>www.formedfaith.org</a:t>
            </a:r>
            <a:endParaRPr lang="en-AU" sz="4400" dirty="0">
              <a:latin typeface="Futura PT Book" panose="020B0502020204020303" pitchFamily="34" charset="0"/>
            </a:endParaRPr>
          </a:p>
          <a:p>
            <a:endParaRPr lang="en-AU" sz="4400" dirty="0">
              <a:latin typeface="Futura PT Book" panose="020B0502020204020303" pitchFamily="34" charset="0"/>
            </a:endParaRPr>
          </a:p>
          <a:p>
            <a:endParaRPr lang="en-AU" sz="4400" dirty="0">
              <a:latin typeface="Futura PT Book" panose="020B0502020204020303" pitchFamily="34" charset="0"/>
            </a:endParaRPr>
          </a:p>
          <a:p>
            <a:r>
              <a:rPr lang="en-AU" sz="4400" dirty="0">
                <a:latin typeface="Futura PT Book" panose="020B0502020204020303" pitchFamily="34" charset="0"/>
              </a:rPr>
              <a:t>The home of </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64425"/>
            <a:ext cx="9144000" cy="2177373"/>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15999" b="17099"/>
          <a:stretch/>
        </p:blipFill>
        <p:spPr>
          <a:xfrm>
            <a:off x="1671402" y="5160200"/>
            <a:ext cx="5533785" cy="885406"/>
          </a:xfrm>
          <a:prstGeom prst="rect">
            <a:avLst/>
          </a:prstGeom>
        </p:spPr>
      </p:pic>
    </p:spTree>
    <p:extLst>
      <p:ext uri="{BB962C8B-B14F-4D97-AF65-F5344CB8AC3E}">
        <p14:creationId xmlns:p14="http://schemas.microsoft.com/office/powerpoint/2010/main" val="1857330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F9E8A-FBAE-47F4-B4CA-F4FDD2940BB1}"/>
              </a:ext>
            </a:extLst>
          </p:cNvPr>
          <p:cNvSpPr>
            <a:spLocks noGrp="1"/>
          </p:cNvSpPr>
          <p:nvPr>
            <p:ph type="title"/>
          </p:nvPr>
        </p:nvSpPr>
        <p:spPr>
          <a:xfrm>
            <a:off x="1159430" y="108364"/>
            <a:ext cx="8229600" cy="1143000"/>
          </a:xfrm>
        </p:spPr>
        <p:txBody>
          <a:bodyPr/>
          <a:lstStyle/>
          <a:p>
            <a:endParaRPr lang="en-AU"/>
          </a:p>
        </p:txBody>
      </p:sp>
      <p:sp>
        <p:nvSpPr>
          <p:cNvPr id="4" name="Content Placeholder 3">
            <a:extLst>
              <a:ext uri="{FF2B5EF4-FFF2-40B4-BE49-F238E27FC236}">
                <a16:creationId xmlns:a16="http://schemas.microsoft.com/office/drawing/2014/main" id="{BB41D25A-2B59-4CFD-930F-1CC020D9FA7D}"/>
              </a:ext>
            </a:extLst>
          </p:cNvPr>
          <p:cNvSpPr>
            <a:spLocks noGrp="1"/>
          </p:cNvSpPr>
          <p:nvPr>
            <p:ph idx="1"/>
          </p:nvPr>
        </p:nvSpPr>
        <p:spPr>
          <a:xfrm>
            <a:off x="1159430" y="1433926"/>
            <a:ext cx="8229600" cy="4525963"/>
          </a:xfrm>
        </p:spPr>
        <p:txBody>
          <a:bodyPr/>
          <a:lstStyle/>
          <a:p>
            <a:endParaRPr lang="en-AU"/>
          </a:p>
        </p:txBody>
      </p:sp>
      <p:pic>
        <p:nvPicPr>
          <p:cNvPr id="6" name="Picture 5">
            <a:extLst>
              <a:ext uri="{FF2B5EF4-FFF2-40B4-BE49-F238E27FC236}">
                <a16:creationId xmlns:a16="http://schemas.microsoft.com/office/drawing/2014/main" id="{EA9E08BB-6BA7-4DA4-9B3A-4A2A18E153AB}"/>
              </a:ext>
            </a:extLst>
          </p:cNvPr>
          <p:cNvPicPr>
            <a:picLocks noChangeAspect="1"/>
          </p:cNvPicPr>
          <p:nvPr/>
        </p:nvPicPr>
        <p:blipFill rotWithShape="1">
          <a:blip r:embed="rId2"/>
          <a:srcRect l="46849" t="54622" r="6689" b="1045"/>
          <a:stretch/>
        </p:blipFill>
        <p:spPr>
          <a:xfrm>
            <a:off x="702231" y="1762507"/>
            <a:ext cx="7740352" cy="4923755"/>
          </a:xfrm>
          <a:prstGeom prst="rect">
            <a:avLst/>
          </a:prstGeom>
        </p:spPr>
      </p:pic>
      <p:pic>
        <p:nvPicPr>
          <p:cNvPr id="7" name="Picture 6">
            <a:extLst>
              <a:ext uri="{FF2B5EF4-FFF2-40B4-BE49-F238E27FC236}">
                <a16:creationId xmlns:a16="http://schemas.microsoft.com/office/drawing/2014/main" id="{32137E7A-DFA7-4AB1-BD07-508DFC3649D7}"/>
              </a:ext>
            </a:extLst>
          </p:cNvPr>
          <p:cNvPicPr>
            <a:picLocks noChangeAspect="1"/>
          </p:cNvPicPr>
          <p:nvPr/>
        </p:nvPicPr>
        <p:blipFill rotWithShape="1">
          <a:blip r:embed="rId2"/>
          <a:srcRect l="46849" r="6689" b="86477"/>
          <a:stretch/>
        </p:blipFill>
        <p:spPr>
          <a:xfrm>
            <a:off x="701824" y="260648"/>
            <a:ext cx="7740352" cy="1501859"/>
          </a:xfrm>
          <a:prstGeom prst="rect">
            <a:avLst/>
          </a:prstGeom>
        </p:spPr>
      </p:pic>
      <p:grpSp>
        <p:nvGrpSpPr>
          <p:cNvPr id="8" name="Group 7">
            <a:extLst>
              <a:ext uri="{FF2B5EF4-FFF2-40B4-BE49-F238E27FC236}">
                <a16:creationId xmlns:a16="http://schemas.microsoft.com/office/drawing/2014/main" id="{6A0914C6-34C2-4669-9DC5-58E5DABFBA2F}"/>
              </a:ext>
            </a:extLst>
          </p:cNvPr>
          <p:cNvGrpSpPr/>
          <p:nvPr/>
        </p:nvGrpSpPr>
        <p:grpSpPr>
          <a:xfrm>
            <a:off x="6766561" y="6292040"/>
            <a:ext cx="2312125" cy="561703"/>
            <a:chOff x="6714309" y="6292040"/>
            <a:chExt cx="2312125" cy="561703"/>
          </a:xfrm>
        </p:grpSpPr>
        <p:sp>
          <p:nvSpPr>
            <p:cNvPr id="9" name="Rectangle 8">
              <a:extLst>
                <a:ext uri="{FF2B5EF4-FFF2-40B4-BE49-F238E27FC236}">
                  <a16:creationId xmlns:a16="http://schemas.microsoft.com/office/drawing/2014/main" id="{2FB861B1-348F-41AE-A644-83497AAA8013}"/>
                </a:ext>
              </a:extLst>
            </p:cNvPr>
            <p:cNvSpPr/>
            <p:nvPr/>
          </p:nvSpPr>
          <p:spPr>
            <a:xfrm>
              <a:off x="6714309" y="6292040"/>
              <a:ext cx="2312125" cy="56170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bg1"/>
                </a:solidFill>
              </a:endParaRPr>
            </a:p>
          </p:txBody>
        </p:sp>
        <p:pic>
          <p:nvPicPr>
            <p:cNvPr id="10" name="Picture 9" descr="A picture containing drawing, table&#10;&#10;Description automatically generated">
              <a:extLst>
                <a:ext uri="{FF2B5EF4-FFF2-40B4-BE49-F238E27FC236}">
                  <a16:creationId xmlns:a16="http://schemas.microsoft.com/office/drawing/2014/main" id="{4008E600-1137-4DE2-B76B-4EC0EC8457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3496" y="6292040"/>
              <a:ext cx="2233749" cy="411604"/>
            </a:xfrm>
            <a:prstGeom prst="rect">
              <a:avLst/>
            </a:prstGeom>
          </p:spPr>
        </p:pic>
      </p:grpSp>
    </p:spTree>
    <p:extLst>
      <p:ext uri="{BB962C8B-B14F-4D97-AF65-F5344CB8AC3E}">
        <p14:creationId xmlns:p14="http://schemas.microsoft.com/office/powerpoint/2010/main" val="2580115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F9E8A-FBAE-47F4-B4CA-F4FDD2940BB1}"/>
              </a:ext>
            </a:extLst>
          </p:cNvPr>
          <p:cNvSpPr>
            <a:spLocks noGrp="1"/>
          </p:cNvSpPr>
          <p:nvPr>
            <p:ph type="title"/>
          </p:nvPr>
        </p:nvSpPr>
        <p:spPr/>
        <p:txBody>
          <a:bodyPr/>
          <a:lstStyle/>
          <a:p>
            <a:endParaRPr lang="en-AU"/>
          </a:p>
        </p:txBody>
      </p:sp>
      <p:sp>
        <p:nvSpPr>
          <p:cNvPr id="4" name="Content Placeholder 3">
            <a:extLst>
              <a:ext uri="{FF2B5EF4-FFF2-40B4-BE49-F238E27FC236}">
                <a16:creationId xmlns:a16="http://schemas.microsoft.com/office/drawing/2014/main" id="{BB41D25A-2B59-4CFD-930F-1CC020D9FA7D}"/>
              </a:ext>
            </a:extLst>
          </p:cNvPr>
          <p:cNvSpPr>
            <a:spLocks noGrp="1"/>
          </p:cNvSpPr>
          <p:nvPr>
            <p:ph idx="1"/>
          </p:nvPr>
        </p:nvSpPr>
        <p:spPr/>
        <p:txBody>
          <a:bodyPr/>
          <a:lstStyle/>
          <a:p>
            <a:endParaRPr lang="en-AU"/>
          </a:p>
        </p:txBody>
      </p:sp>
      <p:pic>
        <p:nvPicPr>
          <p:cNvPr id="6" name="Picture 5">
            <a:extLst>
              <a:ext uri="{FF2B5EF4-FFF2-40B4-BE49-F238E27FC236}">
                <a16:creationId xmlns:a16="http://schemas.microsoft.com/office/drawing/2014/main" id="{EA9E08BB-6BA7-4DA4-9B3A-4A2A18E153AB}"/>
              </a:ext>
            </a:extLst>
          </p:cNvPr>
          <p:cNvPicPr>
            <a:picLocks noChangeAspect="1"/>
          </p:cNvPicPr>
          <p:nvPr/>
        </p:nvPicPr>
        <p:blipFill rotWithShape="1">
          <a:blip r:embed="rId2"/>
          <a:srcRect l="46849" t="1" r="6689" b="45265"/>
          <a:stretch/>
        </p:blipFill>
        <p:spPr>
          <a:xfrm>
            <a:off x="886435" y="257194"/>
            <a:ext cx="7800365" cy="6126163"/>
          </a:xfrm>
          <a:prstGeom prst="rect">
            <a:avLst/>
          </a:prstGeom>
        </p:spPr>
      </p:pic>
    </p:spTree>
    <p:extLst>
      <p:ext uri="{BB962C8B-B14F-4D97-AF65-F5344CB8AC3E}">
        <p14:creationId xmlns:p14="http://schemas.microsoft.com/office/powerpoint/2010/main" val="400072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tretch>
            <a:fillRect/>
          </a:stretch>
        </p:blipFill>
        <p:spPr>
          <a:xfrm>
            <a:off x="914400" y="991226"/>
            <a:ext cx="7315200" cy="4875549"/>
          </a:xfrm>
          <a:prstGeom prst="rect">
            <a:avLst/>
          </a:prstGeom>
        </p:spPr>
      </p:pic>
      <p:sp>
        <p:nvSpPr>
          <p:cNvPr id="2" name="Title 1"/>
          <p:cNvSpPr>
            <a:spLocks noGrp="1"/>
          </p:cNvSpPr>
          <p:nvPr>
            <p:ph type="title"/>
          </p:nvPr>
        </p:nvSpPr>
        <p:spPr>
          <a:xfrm>
            <a:off x="0" y="225426"/>
            <a:ext cx="7886700" cy="1325563"/>
          </a:xfrm>
        </p:spPr>
        <p:txBody>
          <a:bodyPr>
            <a:normAutofit fontScale="90000"/>
          </a:bodyPr>
          <a:lstStyle/>
          <a:p>
            <a:r>
              <a:rPr lang="en-AU" b="1" dirty="0">
                <a:solidFill>
                  <a:srgbClr val="0070C0"/>
                </a:solidFill>
                <a:latin typeface="+mn-lt"/>
              </a:rPr>
              <a:t>Introducing the Learning Focus</a:t>
            </a:r>
            <a:br>
              <a:rPr lang="en-AU" dirty="0"/>
            </a:br>
            <a:br>
              <a:rPr lang="en-AU" dirty="0"/>
            </a:br>
            <a:endParaRPr lang="en-AU" dirty="0"/>
          </a:p>
        </p:txBody>
      </p:sp>
      <p:sp>
        <p:nvSpPr>
          <p:cNvPr id="4" name="TextBox 3"/>
          <p:cNvSpPr txBox="1"/>
          <p:nvPr/>
        </p:nvSpPr>
        <p:spPr>
          <a:xfrm>
            <a:off x="1051197" y="5287045"/>
            <a:ext cx="7988300" cy="523220"/>
          </a:xfrm>
          <a:prstGeom prst="rect">
            <a:avLst/>
          </a:prstGeom>
          <a:noFill/>
        </p:spPr>
        <p:txBody>
          <a:bodyPr wrap="square" rtlCol="0">
            <a:spAutoFit/>
          </a:bodyPr>
          <a:lstStyle/>
          <a:p>
            <a:pPr algn="r"/>
            <a:r>
              <a:rPr lang="en-AU" sz="2800" b="1" dirty="0">
                <a:solidFill>
                  <a:srgbClr val="0070C0"/>
                </a:solidFill>
              </a:rPr>
              <a:t>Skill 1: Identifying what the learner already knows</a:t>
            </a:r>
          </a:p>
        </p:txBody>
      </p:sp>
      <p:grpSp>
        <p:nvGrpSpPr>
          <p:cNvPr id="5" name="Group 4">
            <a:extLst>
              <a:ext uri="{FF2B5EF4-FFF2-40B4-BE49-F238E27FC236}">
                <a16:creationId xmlns:a16="http://schemas.microsoft.com/office/drawing/2014/main" id="{22D415CB-7632-45C4-BDBB-8B5CB18FAFDF}"/>
              </a:ext>
            </a:extLst>
          </p:cNvPr>
          <p:cNvGrpSpPr/>
          <p:nvPr/>
        </p:nvGrpSpPr>
        <p:grpSpPr>
          <a:xfrm>
            <a:off x="6766561" y="6292040"/>
            <a:ext cx="2312125" cy="561703"/>
            <a:chOff x="6714309" y="6292040"/>
            <a:chExt cx="2312125" cy="561703"/>
          </a:xfrm>
        </p:grpSpPr>
        <p:sp>
          <p:nvSpPr>
            <p:cNvPr id="7" name="Rectangle 6">
              <a:extLst>
                <a:ext uri="{FF2B5EF4-FFF2-40B4-BE49-F238E27FC236}">
                  <a16:creationId xmlns:a16="http://schemas.microsoft.com/office/drawing/2014/main" id="{0CCF00AE-BA1C-4B5E-9CE2-7AE26BFCE212}"/>
                </a:ext>
              </a:extLst>
            </p:cNvPr>
            <p:cNvSpPr/>
            <p:nvPr/>
          </p:nvSpPr>
          <p:spPr>
            <a:xfrm>
              <a:off x="6714309" y="6292040"/>
              <a:ext cx="2312125" cy="56170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bg1"/>
                </a:solidFill>
              </a:endParaRPr>
            </a:p>
          </p:txBody>
        </p:sp>
        <p:pic>
          <p:nvPicPr>
            <p:cNvPr id="8" name="Picture 7" descr="A picture containing drawing, table&#10;&#10;Description automatically generated">
              <a:extLst>
                <a:ext uri="{FF2B5EF4-FFF2-40B4-BE49-F238E27FC236}">
                  <a16:creationId xmlns:a16="http://schemas.microsoft.com/office/drawing/2014/main" id="{37039C35-0200-4B7E-9875-A8750AE990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3496" y="6292040"/>
              <a:ext cx="2233749" cy="411604"/>
            </a:xfrm>
            <a:prstGeom prst="rect">
              <a:avLst/>
            </a:prstGeom>
          </p:spPr>
        </p:pic>
      </p:grpSp>
    </p:spTree>
    <p:extLst>
      <p:ext uri="{BB962C8B-B14F-4D97-AF65-F5344CB8AC3E}">
        <p14:creationId xmlns:p14="http://schemas.microsoft.com/office/powerpoint/2010/main" val="24158064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Content Placeholder 3" descr="mindmap.jpg"/>
          <p:cNvPicPr>
            <a:picLocks noGrp="1" noChangeAspect="1"/>
          </p:cNvPicPr>
          <p:nvPr>
            <p:ph idx="1"/>
          </p:nvPr>
        </p:nvPicPr>
        <p:blipFill>
          <a:blip r:embed="rId2" cstate="print"/>
          <a:stretch>
            <a:fillRect/>
          </a:stretch>
        </p:blipFill>
        <p:spPr>
          <a:xfrm>
            <a:off x="228600" y="22860"/>
            <a:ext cx="8763000" cy="6835140"/>
          </a:xfrm>
        </p:spPr>
      </p:pic>
      <p:sp>
        <p:nvSpPr>
          <p:cNvPr id="3" name="TextBox 2"/>
          <p:cNvSpPr txBox="1"/>
          <p:nvPr/>
        </p:nvSpPr>
        <p:spPr>
          <a:xfrm>
            <a:off x="228600" y="6508376"/>
            <a:ext cx="3152375" cy="276999"/>
          </a:xfrm>
          <a:prstGeom prst="rect">
            <a:avLst/>
          </a:prstGeom>
          <a:noFill/>
        </p:spPr>
        <p:txBody>
          <a:bodyPr wrap="square" rtlCol="0">
            <a:spAutoFit/>
          </a:bodyPr>
          <a:lstStyle/>
          <a:p>
            <a:r>
              <a:rPr lang="en-AU" sz="1200" dirty="0"/>
              <a:t>The Mind Map Book – Tony </a:t>
            </a:r>
            <a:r>
              <a:rPr lang="en-AU" sz="1200" dirty="0" err="1"/>
              <a:t>Buzan</a:t>
            </a:r>
            <a:r>
              <a:rPr lang="en-AU" sz="1200" dirty="0"/>
              <a:t> 1996</a:t>
            </a:r>
          </a:p>
        </p:txBody>
      </p:sp>
      <p:grpSp>
        <p:nvGrpSpPr>
          <p:cNvPr id="5" name="Group 4">
            <a:extLst>
              <a:ext uri="{FF2B5EF4-FFF2-40B4-BE49-F238E27FC236}">
                <a16:creationId xmlns:a16="http://schemas.microsoft.com/office/drawing/2014/main" id="{3A71C3A3-9EF7-4D61-81D1-3A05C7638A2F}"/>
              </a:ext>
            </a:extLst>
          </p:cNvPr>
          <p:cNvGrpSpPr/>
          <p:nvPr/>
        </p:nvGrpSpPr>
        <p:grpSpPr>
          <a:xfrm>
            <a:off x="6766561" y="6292040"/>
            <a:ext cx="2312125" cy="561703"/>
            <a:chOff x="6714309" y="6292040"/>
            <a:chExt cx="2312125" cy="561703"/>
          </a:xfrm>
        </p:grpSpPr>
        <p:sp>
          <p:nvSpPr>
            <p:cNvPr id="6" name="Rectangle 5">
              <a:extLst>
                <a:ext uri="{FF2B5EF4-FFF2-40B4-BE49-F238E27FC236}">
                  <a16:creationId xmlns:a16="http://schemas.microsoft.com/office/drawing/2014/main" id="{35035CDC-CCD6-49B3-BB69-AB802F59E0C0}"/>
                </a:ext>
              </a:extLst>
            </p:cNvPr>
            <p:cNvSpPr/>
            <p:nvPr/>
          </p:nvSpPr>
          <p:spPr>
            <a:xfrm>
              <a:off x="6714309" y="6292040"/>
              <a:ext cx="2312125" cy="56170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bg1"/>
                </a:solidFill>
              </a:endParaRPr>
            </a:p>
          </p:txBody>
        </p:sp>
        <p:pic>
          <p:nvPicPr>
            <p:cNvPr id="7" name="Picture 6" descr="A picture containing drawing, table&#10;&#10;Description automatically generated">
              <a:extLst>
                <a:ext uri="{FF2B5EF4-FFF2-40B4-BE49-F238E27FC236}">
                  <a16:creationId xmlns:a16="http://schemas.microsoft.com/office/drawing/2014/main" id="{66E4E381-0CA1-4296-AF4E-EC9A491C2C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3496" y="6292040"/>
              <a:ext cx="2233749" cy="411604"/>
            </a:xfrm>
            <a:prstGeom prst="rect">
              <a:avLst/>
            </a:prstGeom>
          </p:spPr>
        </p:pic>
      </p:grpSp>
    </p:spTree>
    <p:extLst>
      <p:ext uri="{BB962C8B-B14F-4D97-AF65-F5344CB8AC3E}">
        <p14:creationId xmlns:p14="http://schemas.microsoft.com/office/powerpoint/2010/main" val="1941003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5" name="Rectangle 4"/>
          <p:cNvSpPr/>
          <p:nvPr/>
        </p:nvSpPr>
        <p:spPr>
          <a:xfrm>
            <a:off x="-973897" y="6232189"/>
            <a:ext cx="6702673" cy="388696"/>
          </a:xfrm>
          <a:prstGeom prst="rect">
            <a:avLst/>
          </a:prstGeom>
        </p:spPr>
        <p:txBody>
          <a:bodyPr wrap="square">
            <a:spAutoFit/>
          </a:bodyPr>
          <a:lstStyle/>
          <a:p>
            <a:pPr marL="1371600" algn="just">
              <a:lnSpc>
                <a:spcPct val="107000"/>
              </a:lnSpc>
              <a:spcAft>
                <a:spcPts val="800"/>
              </a:spcAft>
            </a:pPr>
            <a:r>
              <a:rPr lang="en-AU"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rPr>
              <a:t>https://www.youtube.com/watch?v=u5Y4pIsXTV0</a:t>
            </a:r>
            <a:endParaRPr lang="en-AU"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 name="Group 5">
            <a:extLst>
              <a:ext uri="{FF2B5EF4-FFF2-40B4-BE49-F238E27FC236}">
                <a16:creationId xmlns:a16="http://schemas.microsoft.com/office/drawing/2014/main" id="{C23637AE-1851-4E92-BC46-AE17C0E1DDE2}"/>
              </a:ext>
            </a:extLst>
          </p:cNvPr>
          <p:cNvGrpSpPr/>
          <p:nvPr/>
        </p:nvGrpSpPr>
        <p:grpSpPr>
          <a:xfrm>
            <a:off x="6766561" y="6292040"/>
            <a:ext cx="2312125" cy="561703"/>
            <a:chOff x="6714309" y="6292040"/>
            <a:chExt cx="2312125" cy="561703"/>
          </a:xfrm>
        </p:grpSpPr>
        <p:sp>
          <p:nvSpPr>
            <p:cNvPr id="7" name="Rectangle 6">
              <a:extLst>
                <a:ext uri="{FF2B5EF4-FFF2-40B4-BE49-F238E27FC236}">
                  <a16:creationId xmlns:a16="http://schemas.microsoft.com/office/drawing/2014/main" id="{29988550-8CD5-470D-BEC2-CCE9F6A261D1}"/>
                </a:ext>
              </a:extLst>
            </p:cNvPr>
            <p:cNvSpPr/>
            <p:nvPr/>
          </p:nvSpPr>
          <p:spPr>
            <a:xfrm>
              <a:off x="6714309" y="6292040"/>
              <a:ext cx="2312125" cy="56170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bg1"/>
                </a:solidFill>
              </a:endParaRPr>
            </a:p>
          </p:txBody>
        </p:sp>
        <p:pic>
          <p:nvPicPr>
            <p:cNvPr id="8" name="Picture 7" descr="A picture containing drawing, table&#10;&#10;Description automatically generated">
              <a:extLst>
                <a:ext uri="{FF2B5EF4-FFF2-40B4-BE49-F238E27FC236}">
                  <a16:creationId xmlns:a16="http://schemas.microsoft.com/office/drawing/2014/main" id="{3E625948-7204-47FD-B1CE-24FC021A5B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3496" y="6292040"/>
              <a:ext cx="2233749" cy="411604"/>
            </a:xfrm>
            <a:prstGeom prst="rect">
              <a:avLst/>
            </a:prstGeom>
          </p:spPr>
        </p:pic>
      </p:grpSp>
      <p:sp>
        <p:nvSpPr>
          <p:cNvPr id="9" name="Content Placeholder 8">
            <a:extLst>
              <a:ext uri="{FF2B5EF4-FFF2-40B4-BE49-F238E27FC236}">
                <a16:creationId xmlns:a16="http://schemas.microsoft.com/office/drawing/2014/main" id="{AA7C5CF2-9F3C-4936-9EB6-24CD607A397E}"/>
              </a:ext>
            </a:extLst>
          </p:cNvPr>
          <p:cNvSpPr>
            <a:spLocks noGrp="1"/>
          </p:cNvSpPr>
          <p:nvPr>
            <p:ph idx="1"/>
          </p:nvPr>
        </p:nvSpPr>
        <p:spPr/>
        <p:txBody>
          <a:bodyPr/>
          <a:lstStyle/>
          <a:p>
            <a:endParaRPr lang="en-AU"/>
          </a:p>
        </p:txBody>
      </p:sp>
    </p:spTree>
    <p:extLst>
      <p:ext uri="{BB962C8B-B14F-4D97-AF65-F5344CB8AC3E}">
        <p14:creationId xmlns:p14="http://schemas.microsoft.com/office/powerpoint/2010/main" val="442402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Page0001.jpg"/>
          <p:cNvPicPr>
            <a:picLocks noGrp="1" noChangeAspect="1"/>
          </p:cNvPicPr>
          <p:nvPr>
            <p:ph idx="1"/>
          </p:nvPr>
        </p:nvPicPr>
        <p:blipFill>
          <a:blip r:embed="rId2" cstate="print"/>
          <a:srcRect l="54749" t="8418" r="1320" b="22554"/>
          <a:stretch>
            <a:fillRect/>
          </a:stretch>
        </p:blipFill>
        <p:spPr>
          <a:xfrm>
            <a:off x="1219200" y="0"/>
            <a:ext cx="6705600" cy="7430530"/>
          </a:xfrm>
        </p:spPr>
      </p:pic>
      <p:sp>
        <p:nvSpPr>
          <p:cNvPr id="3" name="TextBox 2"/>
          <p:cNvSpPr txBox="1"/>
          <p:nvPr/>
        </p:nvSpPr>
        <p:spPr>
          <a:xfrm>
            <a:off x="228600" y="6508376"/>
            <a:ext cx="3152375" cy="276999"/>
          </a:xfrm>
          <a:prstGeom prst="rect">
            <a:avLst/>
          </a:prstGeom>
          <a:noFill/>
        </p:spPr>
        <p:txBody>
          <a:bodyPr wrap="square" rtlCol="0">
            <a:spAutoFit/>
          </a:bodyPr>
          <a:lstStyle/>
          <a:p>
            <a:r>
              <a:rPr lang="en-AU" sz="1200" dirty="0"/>
              <a:t>The Mind Map Book – Tony </a:t>
            </a:r>
            <a:r>
              <a:rPr lang="en-AU" sz="1200" dirty="0" err="1"/>
              <a:t>Buzan</a:t>
            </a:r>
            <a:r>
              <a:rPr lang="en-AU" sz="1200" dirty="0"/>
              <a:t> 1996</a:t>
            </a:r>
          </a:p>
        </p:txBody>
      </p:sp>
      <p:grpSp>
        <p:nvGrpSpPr>
          <p:cNvPr id="4" name="Group 3">
            <a:extLst>
              <a:ext uri="{FF2B5EF4-FFF2-40B4-BE49-F238E27FC236}">
                <a16:creationId xmlns:a16="http://schemas.microsoft.com/office/drawing/2014/main" id="{78188EF4-10BD-4DC5-882C-9E0C2FB4F5F6}"/>
              </a:ext>
            </a:extLst>
          </p:cNvPr>
          <p:cNvGrpSpPr/>
          <p:nvPr/>
        </p:nvGrpSpPr>
        <p:grpSpPr>
          <a:xfrm>
            <a:off x="6766561" y="6292040"/>
            <a:ext cx="2312125" cy="561703"/>
            <a:chOff x="6714309" y="6292040"/>
            <a:chExt cx="2312125" cy="561703"/>
          </a:xfrm>
        </p:grpSpPr>
        <p:sp>
          <p:nvSpPr>
            <p:cNvPr id="5" name="Rectangle 4">
              <a:extLst>
                <a:ext uri="{FF2B5EF4-FFF2-40B4-BE49-F238E27FC236}">
                  <a16:creationId xmlns:a16="http://schemas.microsoft.com/office/drawing/2014/main" id="{523E9867-6087-4754-B70E-9675194B575A}"/>
                </a:ext>
              </a:extLst>
            </p:cNvPr>
            <p:cNvSpPr/>
            <p:nvPr/>
          </p:nvSpPr>
          <p:spPr>
            <a:xfrm>
              <a:off x="6714309" y="6292040"/>
              <a:ext cx="2312125" cy="56170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bg1"/>
                </a:solidFill>
              </a:endParaRPr>
            </a:p>
          </p:txBody>
        </p:sp>
        <p:pic>
          <p:nvPicPr>
            <p:cNvPr id="7" name="Picture 6" descr="A picture containing drawing, table&#10;&#10;Description automatically generated">
              <a:extLst>
                <a:ext uri="{FF2B5EF4-FFF2-40B4-BE49-F238E27FC236}">
                  <a16:creationId xmlns:a16="http://schemas.microsoft.com/office/drawing/2014/main" id="{DA9F3D7B-41BE-4BAA-9E8F-B7BE71E383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3496" y="6292040"/>
              <a:ext cx="2233749" cy="411604"/>
            </a:xfrm>
            <a:prstGeom prst="rect">
              <a:avLst/>
            </a:prstGeom>
          </p:spPr>
        </p:pic>
      </p:grpSp>
    </p:spTree>
    <p:extLst>
      <p:ext uri="{BB962C8B-B14F-4D97-AF65-F5344CB8AC3E}">
        <p14:creationId xmlns:p14="http://schemas.microsoft.com/office/powerpoint/2010/main" val="2404448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age0001.jpg"/>
          <p:cNvPicPr>
            <a:picLocks noGrp="1" noChangeAspect="1"/>
          </p:cNvPicPr>
          <p:nvPr>
            <p:ph idx="1"/>
          </p:nvPr>
        </p:nvPicPr>
        <p:blipFill>
          <a:blip r:embed="rId2" cstate="print"/>
          <a:srcRect t="10768" r="9523" b="48825"/>
          <a:stretch>
            <a:fillRect/>
          </a:stretch>
        </p:blipFill>
        <p:spPr>
          <a:xfrm rot="10800000">
            <a:off x="0" y="457200"/>
            <a:ext cx="9049567" cy="5715000"/>
          </a:xfrm>
        </p:spPr>
      </p:pic>
      <p:sp>
        <p:nvSpPr>
          <p:cNvPr id="3" name="TextBox 2"/>
          <p:cNvSpPr txBox="1"/>
          <p:nvPr/>
        </p:nvSpPr>
        <p:spPr>
          <a:xfrm>
            <a:off x="228600" y="6508376"/>
            <a:ext cx="3152375" cy="276999"/>
          </a:xfrm>
          <a:prstGeom prst="rect">
            <a:avLst/>
          </a:prstGeom>
          <a:noFill/>
        </p:spPr>
        <p:txBody>
          <a:bodyPr wrap="square" rtlCol="0">
            <a:spAutoFit/>
          </a:bodyPr>
          <a:lstStyle/>
          <a:p>
            <a:r>
              <a:rPr lang="en-AU" sz="1200" dirty="0"/>
              <a:t>The Mind Map Book – Tony </a:t>
            </a:r>
            <a:r>
              <a:rPr lang="en-AU" sz="1200" dirty="0" err="1"/>
              <a:t>Buzan</a:t>
            </a:r>
            <a:r>
              <a:rPr lang="en-AU" sz="1200" dirty="0"/>
              <a:t> 1996</a:t>
            </a:r>
          </a:p>
        </p:txBody>
      </p:sp>
      <p:grpSp>
        <p:nvGrpSpPr>
          <p:cNvPr id="5" name="Group 4">
            <a:extLst>
              <a:ext uri="{FF2B5EF4-FFF2-40B4-BE49-F238E27FC236}">
                <a16:creationId xmlns:a16="http://schemas.microsoft.com/office/drawing/2014/main" id="{A4CF78F1-5F47-4F0D-AEDB-CED1F605F59C}"/>
              </a:ext>
            </a:extLst>
          </p:cNvPr>
          <p:cNvGrpSpPr/>
          <p:nvPr/>
        </p:nvGrpSpPr>
        <p:grpSpPr>
          <a:xfrm>
            <a:off x="6766561" y="6292040"/>
            <a:ext cx="2312125" cy="561703"/>
            <a:chOff x="6714309" y="6292040"/>
            <a:chExt cx="2312125" cy="561703"/>
          </a:xfrm>
        </p:grpSpPr>
        <p:sp>
          <p:nvSpPr>
            <p:cNvPr id="6" name="Rectangle 5">
              <a:extLst>
                <a:ext uri="{FF2B5EF4-FFF2-40B4-BE49-F238E27FC236}">
                  <a16:creationId xmlns:a16="http://schemas.microsoft.com/office/drawing/2014/main" id="{6DC8514E-C2BA-45CB-96F9-A15032FAA173}"/>
                </a:ext>
              </a:extLst>
            </p:cNvPr>
            <p:cNvSpPr/>
            <p:nvPr/>
          </p:nvSpPr>
          <p:spPr>
            <a:xfrm>
              <a:off x="6714309" y="6292040"/>
              <a:ext cx="2312125" cy="56170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bg1"/>
                </a:solidFill>
              </a:endParaRPr>
            </a:p>
          </p:txBody>
        </p:sp>
        <p:pic>
          <p:nvPicPr>
            <p:cNvPr id="7" name="Picture 6" descr="A picture containing drawing, table&#10;&#10;Description automatically generated">
              <a:extLst>
                <a:ext uri="{FF2B5EF4-FFF2-40B4-BE49-F238E27FC236}">
                  <a16:creationId xmlns:a16="http://schemas.microsoft.com/office/drawing/2014/main" id="{E8A75D70-F05E-4A78-A529-DD37C6AEE6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3496" y="6292040"/>
              <a:ext cx="2233749" cy="411604"/>
            </a:xfrm>
            <a:prstGeom prst="rect">
              <a:avLst/>
            </a:prstGeom>
          </p:spPr>
        </p:pic>
      </p:grpSp>
    </p:spTree>
    <p:extLst>
      <p:ext uri="{BB962C8B-B14F-4D97-AF65-F5344CB8AC3E}">
        <p14:creationId xmlns:p14="http://schemas.microsoft.com/office/powerpoint/2010/main" val="1124772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Mind Map Laws</a:t>
            </a:r>
          </a:p>
        </p:txBody>
      </p:sp>
      <p:sp>
        <p:nvSpPr>
          <p:cNvPr id="3" name="Content Placeholder 2"/>
          <p:cNvSpPr>
            <a:spLocks noGrp="1"/>
          </p:cNvSpPr>
          <p:nvPr>
            <p:ph idx="1"/>
          </p:nvPr>
        </p:nvSpPr>
        <p:spPr>
          <a:xfrm>
            <a:off x="378393" y="1690689"/>
            <a:ext cx="7886700" cy="4351338"/>
          </a:xfrm>
        </p:spPr>
        <p:txBody>
          <a:bodyPr/>
          <a:lstStyle/>
          <a:p>
            <a:r>
              <a:rPr lang="en-AU" dirty="0"/>
              <a:t>Techniques</a:t>
            </a:r>
          </a:p>
          <a:p>
            <a:pPr lvl="1"/>
            <a:r>
              <a:rPr lang="en-AU" dirty="0"/>
              <a:t>Use emphasis</a:t>
            </a:r>
          </a:p>
          <a:p>
            <a:pPr lvl="1"/>
            <a:r>
              <a:rPr lang="en-AU" dirty="0"/>
              <a:t>Use association</a:t>
            </a:r>
          </a:p>
          <a:p>
            <a:pPr lvl="1"/>
            <a:r>
              <a:rPr lang="en-AU" dirty="0"/>
              <a:t>Be clear</a:t>
            </a:r>
          </a:p>
          <a:p>
            <a:pPr lvl="1"/>
            <a:r>
              <a:rPr lang="en-AU" dirty="0"/>
              <a:t>Develop a personal style</a:t>
            </a:r>
          </a:p>
          <a:p>
            <a:pPr marL="0" indent="0">
              <a:buNone/>
            </a:pPr>
            <a:endParaRPr lang="en-AU" dirty="0"/>
          </a:p>
          <a:p>
            <a:pPr marL="228600" lvl="1">
              <a:spcBef>
                <a:spcPts val="1000"/>
              </a:spcBef>
            </a:pPr>
            <a:r>
              <a:rPr lang="en-AU" sz="2800" dirty="0"/>
              <a:t>Layout</a:t>
            </a:r>
          </a:p>
          <a:p>
            <a:pPr marL="685800" lvl="2">
              <a:spcBef>
                <a:spcPts val="1000"/>
              </a:spcBef>
            </a:pPr>
            <a:r>
              <a:rPr lang="en-AU" sz="2400" dirty="0"/>
              <a:t>Use hierarchy</a:t>
            </a:r>
          </a:p>
          <a:p>
            <a:pPr marL="685800" lvl="2">
              <a:spcBef>
                <a:spcPts val="1000"/>
              </a:spcBef>
            </a:pPr>
            <a:r>
              <a:rPr lang="en-AU" sz="2400" dirty="0"/>
              <a:t>Use numerical order</a:t>
            </a:r>
            <a:r>
              <a:rPr lang="en-AU" dirty="0"/>
              <a:t>		</a:t>
            </a:r>
          </a:p>
        </p:txBody>
      </p:sp>
      <p:pic>
        <p:nvPicPr>
          <p:cNvPr id="4" name="Content Placeholder 3" descr="mindmap.jpg"/>
          <p:cNvPicPr>
            <a:picLocks noChangeAspect="1"/>
          </p:cNvPicPr>
          <p:nvPr/>
        </p:nvPicPr>
        <p:blipFill>
          <a:blip r:embed="rId2" cstate="print"/>
          <a:stretch>
            <a:fillRect/>
          </a:stretch>
        </p:blipFill>
        <p:spPr>
          <a:xfrm>
            <a:off x="5490010" y="3506602"/>
            <a:ext cx="3549487" cy="2768600"/>
          </a:xfrm>
          <a:prstGeom prst="rect">
            <a:avLst/>
          </a:prstGeom>
        </p:spPr>
      </p:pic>
      <p:sp>
        <p:nvSpPr>
          <p:cNvPr id="5" name="TextBox 4"/>
          <p:cNvSpPr txBox="1"/>
          <p:nvPr/>
        </p:nvSpPr>
        <p:spPr>
          <a:xfrm>
            <a:off x="228600" y="6508376"/>
            <a:ext cx="3152375" cy="276999"/>
          </a:xfrm>
          <a:prstGeom prst="rect">
            <a:avLst/>
          </a:prstGeom>
          <a:noFill/>
        </p:spPr>
        <p:txBody>
          <a:bodyPr wrap="square" rtlCol="0">
            <a:spAutoFit/>
          </a:bodyPr>
          <a:lstStyle/>
          <a:p>
            <a:r>
              <a:rPr lang="en-AU" sz="1200" dirty="0"/>
              <a:t>The Mind Map Book – Tony </a:t>
            </a:r>
            <a:r>
              <a:rPr lang="en-AU" sz="1200" dirty="0" err="1"/>
              <a:t>Buzan</a:t>
            </a:r>
            <a:r>
              <a:rPr lang="en-AU" sz="1200" dirty="0"/>
              <a:t> 1996</a:t>
            </a:r>
          </a:p>
        </p:txBody>
      </p:sp>
      <p:grpSp>
        <p:nvGrpSpPr>
          <p:cNvPr id="6" name="Group 5">
            <a:extLst>
              <a:ext uri="{FF2B5EF4-FFF2-40B4-BE49-F238E27FC236}">
                <a16:creationId xmlns:a16="http://schemas.microsoft.com/office/drawing/2014/main" id="{2A7DDB71-A86E-4936-8339-154A35F7622A}"/>
              </a:ext>
            </a:extLst>
          </p:cNvPr>
          <p:cNvGrpSpPr/>
          <p:nvPr/>
        </p:nvGrpSpPr>
        <p:grpSpPr>
          <a:xfrm>
            <a:off x="6766561" y="6292040"/>
            <a:ext cx="2312125" cy="561703"/>
            <a:chOff x="6714309" y="6292040"/>
            <a:chExt cx="2312125" cy="561703"/>
          </a:xfrm>
        </p:grpSpPr>
        <p:sp>
          <p:nvSpPr>
            <p:cNvPr id="7" name="Rectangle 6">
              <a:extLst>
                <a:ext uri="{FF2B5EF4-FFF2-40B4-BE49-F238E27FC236}">
                  <a16:creationId xmlns:a16="http://schemas.microsoft.com/office/drawing/2014/main" id="{E33749CC-C462-4771-B300-5F5A26FA9B99}"/>
                </a:ext>
              </a:extLst>
            </p:cNvPr>
            <p:cNvSpPr/>
            <p:nvPr/>
          </p:nvSpPr>
          <p:spPr>
            <a:xfrm>
              <a:off x="6714309" y="6292040"/>
              <a:ext cx="2312125" cy="56170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bg1"/>
                </a:solidFill>
              </a:endParaRPr>
            </a:p>
          </p:txBody>
        </p:sp>
        <p:pic>
          <p:nvPicPr>
            <p:cNvPr id="8" name="Picture 7" descr="A picture containing drawing, table&#10;&#10;Description automatically generated">
              <a:extLst>
                <a:ext uri="{FF2B5EF4-FFF2-40B4-BE49-F238E27FC236}">
                  <a16:creationId xmlns:a16="http://schemas.microsoft.com/office/drawing/2014/main" id="{FACA3540-0E42-4F8E-B04B-E2B2489E7C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3496" y="6292040"/>
              <a:ext cx="2233749" cy="411604"/>
            </a:xfrm>
            <a:prstGeom prst="rect">
              <a:avLst/>
            </a:prstGeom>
          </p:spPr>
        </p:pic>
      </p:grpSp>
    </p:spTree>
    <p:extLst>
      <p:ext uri="{BB962C8B-B14F-4D97-AF65-F5344CB8AC3E}">
        <p14:creationId xmlns:p14="http://schemas.microsoft.com/office/powerpoint/2010/main" val="3353235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Content Placeholder 3" descr="mindmap.jpg"/>
          <p:cNvPicPr>
            <a:picLocks noGrp="1" noChangeAspect="1"/>
          </p:cNvPicPr>
          <p:nvPr>
            <p:ph idx="1"/>
          </p:nvPr>
        </p:nvPicPr>
        <p:blipFill>
          <a:blip r:embed="rId3" cstate="print"/>
          <a:stretch>
            <a:fillRect/>
          </a:stretch>
        </p:blipFill>
        <p:spPr>
          <a:xfrm>
            <a:off x="228600" y="22860"/>
            <a:ext cx="8763000" cy="6835140"/>
          </a:xfrm>
        </p:spPr>
      </p:pic>
      <p:sp>
        <p:nvSpPr>
          <p:cNvPr id="5" name="TextBox 4"/>
          <p:cNvSpPr txBox="1"/>
          <p:nvPr/>
        </p:nvSpPr>
        <p:spPr>
          <a:xfrm>
            <a:off x="228600" y="6508376"/>
            <a:ext cx="3152375" cy="276999"/>
          </a:xfrm>
          <a:prstGeom prst="rect">
            <a:avLst/>
          </a:prstGeom>
          <a:noFill/>
        </p:spPr>
        <p:txBody>
          <a:bodyPr wrap="square" rtlCol="0">
            <a:spAutoFit/>
          </a:bodyPr>
          <a:lstStyle/>
          <a:p>
            <a:r>
              <a:rPr lang="en-AU" sz="1200" dirty="0"/>
              <a:t>The Mind Map Book – Tony </a:t>
            </a:r>
            <a:r>
              <a:rPr lang="en-AU" sz="1200" dirty="0" err="1"/>
              <a:t>Buzan</a:t>
            </a:r>
            <a:r>
              <a:rPr lang="en-AU" sz="1200" dirty="0"/>
              <a:t> 1996</a:t>
            </a:r>
          </a:p>
        </p:txBody>
      </p:sp>
    </p:spTree>
    <p:extLst>
      <p:ext uri="{BB962C8B-B14F-4D97-AF65-F5344CB8AC3E}">
        <p14:creationId xmlns:p14="http://schemas.microsoft.com/office/powerpoint/2010/main" val="30359390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13267"/>
            <a:ext cx="9144000" cy="769441"/>
          </a:xfrm>
          <a:prstGeom prst="rect">
            <a:avLst/>
          </a:prstGeom>
          <a:noFill/>
        </p:spPr>
        <p:txBody>
          <a:bodyPr wrap="square" rtlCol="0">
            <a:spAutoFit/>
          </a:bodyPr>
          <a:lstStyle/>
          <a:p>
            <a:pPr algn="ctr"/>
            <a:r>
              <a:rPr lang="en-AU" sz="4400" dirty="0"/>
              <a:t>K.W.H.L</a:t>
            </a:r>
          </a:p>
        </p:txBody>
      </p:sp>
      <p:graphicFrame>
        <p:nvGraphicFramePr>
          <p:cNvPr id="3" name="Table 2"/>
          <p:cNvGraphicFramePr>
            <a:graphicFrameLocks noGrp="1"/>
          </p:cNvGraphicFramePr>
          <p:nvPr>
            <p:extLst>
              <p:ext uri="{D42A27DB-BD31-4B8C-83A1-F6EECF244321}">
                <p14:modId xmlns:p14="http://schemas.microsoft.com/office/powerpoint/2010/main" val="3651348516"/>
              </p:ext>
            </p:extLst>
          </p:nvPr>
        </p:nvGraphicFramePr>
        <p:xfrm>
          <a:off x="846666" y="1396996"/>
          <a:ext cx="7560734" cy="4792136"/>
        </p:xfrm>
        <a:graphic>
          <a:graphicData uri="http://schemas.openxmlformats.org/drawingml/2006/table">
            <a:tbl>
              <a:tblPr firstRow="1" bandRow="1">
                <a:solidFill>
                  <a:srgbClr val="FFFFFF">
                    <a:alpha val="50196"/>
                  </a:srgbClr>
                </a:solidFill>
                <a:tableStyleId>{5C22544A-7EE6-4342-B048-85BDC9FD1C3A}</a:tableStyleId>
              </a:tblPr>
              <a:tblGrid>
                <a:gridCol w="3780367">
                  <a:extLst>
                    <a:ext uri="{9D8B030D-6E8A-4147-A177-3AD203B41FA5}">
                      <a16:colId xmlns:a16="http://schemas.microsoft.com/office/drawing/2014/main" val="20000"/>
                    </a:ext>
                  </a:extLst>
                </a:gridCol>
                <a:gridCol w="3780367">
                  <a:extLst>
                    <a:ext uri="{9D8B030D-6E8A-4147-A177-3AD203B41FA5}">
                      <a16:colId xmlns:a16="http://schemas.microsoft.com/office/drawing/2014/main" val="20001"/>
                    </a:ext>
                  </a:extLst>
                </a:gridCol>
              </a:tblGrid>
              <a:tr h="2396068">
                <a:tc>
                  <a:txBody>
                    <a:bodyPr/>
                    <a:lstStyle/>
                    <a:p>
                      <a:pPr algn="ctr"/>
                      <a:r>
                        <a:rPr lang="en-AU" sz="2400" dirty="0">
                          <a:solidFill>
                            <a:schemeClr val="tx1"/>
                          </a:solidFill>
                        </a:rPr>
                        <a:t>What</a:t>
                      </a:r>
                      <a:r>
                        <a:rPr lang="en-AU" sz="2400" baseline="0" dirty="0">
                          <a:solidFill>
                            <a:schemeClr val="tx1"/>
                          </a:solidFill>
                        </a:rPr>
                        <a:t> do I KNOW</a:t>
                      </a:r>
                      <a:endParaRPr lang="en-AU" sz="2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2400" dirty="0">
                          <a:solidFill>
                            <a:schemeClr val="tx1"/>
                          </a:solidFill>
                        </a:rPr>
                        <a:t>What do I WANT</a:t>
                      </a:r>
                      <a:r>
                        <a:rPr lang="en-AU" sz="2400" baseline="0" dirty="0">
                          <a:solidFill>
                            <a:schemeClr val="tx1"/>
                          </a:solidFill>
                        </a:rPr>
                        <a:t> to know</a:t>
                      </a:r>
                      <a:endParaRPr lang="en-AU" sz="2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396068">
                <a:tc>
                  <a:txBody>
                    <a:bodyPr/>
                    <a:lstStyle/>
                    <a:p>
                      <a:pPr algn="ctr"/>
                      <a:r>
                        <a:rPr lang="en-AU" sz="2400" b="1" dirty="0"/>
                        <a:t>HOW will I</a:t>
                      </a:r>
                      <a:r>
                        <a:rPr lang="en-AU" sz="2400" b="1" baseline="0" dirty="0"/>
                        <a:t> find out</a:t>
                      </a:r>
                      <a:endParaRPr lang="en-AU" sz="2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2400" b="1" dirty="0"/>
                        <a:t>What have I LEARNT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grpSp>
        <p:nvGrpSpPr>
          <p:cNvPr id="4" name="Group 3">
            <a:extLst>
              <a:ext uri="{FF2B5EF4-FFF2-40B4-BE49-F238E27FC236}">
                <a16:creationId xmlns:a16="http://schemas.microsoft.com/office/drawing/2014/main" id="{30F8B676-F33E-401C-B02B-B75276E4152F}"/>
              </a:ext>
            </a:extLst>
          </p:cNvPr>
          <p:cNvGrpSpPr/>
          <p:nvPr/>
        </p:nvGrpSpPr>
        <p:grpSpPr>
          <a:xfrm>
            <a:off x="6766561" y="6292040"/>
            <a:ext cx="2312125" cy="561703"/>
            <a:chOff x="6714309" y="6292040"/>
            <a:chExt cx="2312125" cy="561703"/>
          </a:xfrm>
        </p:grpSpPr>
        <p:sp>
          <p:nvSpPr>
            <p:cNvPr id="5" name="Rectangle 4">
              <a:extLst>
                <a:ext uri="{FF2B5EF4-FFF2-40B4-BE49-F238E27FC236}">
                  <a16:creationId xmlns:a16="http://schemas.microsoft.com/office/drawing/2014/main" id="{7DE5BD02-49F1-4562-B555-EDABC9F0E485}"/>
                </a:ext>
              </a:extLst>
            </p:cNvPr>
            <p:cNvSpPr/>
            <p:nvPr/>
          </p:nvSpPr>
          <p:spPr>
            <a:xfrm>
              <a:off x="6714309" y="6292040"/>
              <a:ext cx="2312125" cy="56170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bg1"/>
                </a:solidFill>
              </a:endParaRPr>
            </a:p>
          </p:txBody>
        </p:sp>
        <p:pic>
          <p:nvPicPr>
            <p:cNvPr id="6" name="Picture 5" descr="A picture containing drawing, table&#10;&#10;Description automatically generated">
              <a:extLst>
                <a:ext uri="{FF2B5EF4-FFF2-40B4-BE49-F238E27FC236}">
                  <a16:creationId xmlns:a16="http://schemas.microsoft.com/office/drawing/2014/main" id="{BDA58ED1-269B-41F5-8551-C95DD269BA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3496" y="6292040"/>
              <a:ext cx="2233749" cy="411604"/>
            </a:xfrm>
            <a:prstGeom prst="rect">
              <a:avLst/>
            </a:prstGeom>
          </p:spPr>
        </p:pic>
      </p:grpSp>
    </p:spTree>
    <p:extLst>
      <p:ext uri="{BB962C8B-B14F-4D97-AF65-F5344CB8AC3E}">
        <p14:creationId xmlns:p14="http://schemas.microsoft.com/office/powerpoint/2010/main" val="2969789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97063"/>
            <a:ext cx="9271000" cy="2387600"/>
          </a:xfrm>
        </p:spPr>
        <p:txBody>
          <a:bodyPr>
            <a:normAutofit/>
          </a:bodyPr>
          <a:lstStyle/>
          <a:p>
            <a:pPr>
              <a:lnSpc>
                <a:spcPct val="150000"/>
              </a:lnSpc>
            </a:pPr>
            <a:r>
              <a:rPr lang="en-AU" b="1" dirty="0">
                <a:solidFill>
                  <a:srgbClr val="0070C0"/>
                </a:solidFill>
              </a:rPr>
              <a:t>New Skills in Teaching Faith</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68925"/>
            <a:ext cx="9144000" cy="1489075"/>
          </a:xfrm>
          <a:prstGeom prst="rect">
            <a:avLst/>
          </a:prstGeom>
        </p:spPr>
      </p:pic>
    </p:spTree>
    <p:extLst>
      <p:ext uri="{BB962C8B-B14F-4D97-AF65-F5344CB8AC3E}">
        <p14:creationId xmlns:p14="http://schemas.microsoft.com/office/powerpoint/2010/main" val="18322276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02488" y="6184195"/>
            <a:ext cx="6481482" cy="388696"/>
          </a:xfrm>
          <a:prstGeom prst="rect">
            <a:avLst/>
          </a:prstGeom>
        </p:spPr>
        <p:txBody>
          <a:bodyPr wrap="square">
            <a:spAutoFit/>
          </a:bodyPr>
          <a:lstStyle/>
          <a:p>
            <a:pPr marL="1371600">
              <a:lnSpc>
                <a:spcPct val="107000"/>
              </a:lnSpc>
              <a:spcAft>
                <a:spcPts val="800"/>
              </a:spcAft>
            </a:pPr>
            <a:r>
              <a:rPr lang="en-AU"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rPr>
              <a:t>https://www.youtube.com/watch?v=T0MKzxAc1d8</a:t>
            </a:r>
            <a:endParaRPr lang="en-AU"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3D29A6DC-D84C-4828-8401-7195300992EC}"/>
              </a:ext>
            </a:extLst>
          </p:cNvPr>
          <p:cNvGrpSpPr/>
          <p:nvPr/>
        </p:nvGrpSpPr>
        <p:grpSpPr>
          <a:xfrm>
            <a:off x="6766561" y="6292040"/>
            <a:ext cx="2312125" cy="561703"/>
            <a:chOff x="6714309" y="6292040"/>
            <a:chExt cx="2312125" cy="561703"/>
          </a:xfrm>
        </p:grpSpPr>
        <p:sp>
          <p:nvSpPr>
            <p:cNvPr id="5" name="Rectangle 4">
              <a:extLst>
                <a:ext uri="{FF2B5EF4-FFF2-40B4-BE49-F238E27FC236}">
                  <a16:creationId xmlns:a16="http://schemas.microsoft.com/office/drawing/2014/main" id="{0DD6429A-3DA4-4F95-AF36-D58436926E68}"/>
                </a:ext>
              </a:extLst>
            </p:cNvPr>
            <p:cNvSpPr/>
            <p:nvPr/>
          </p:nvSpPr>
          <p:spPr>
            <a:xfrm>
              <a:off x="6714309" y="6292040"/>
              <a:ext cx="2312125" cy="56170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bg1"/>
                </a:solidFill>
              </a:endParaRPr>
            </a:p>
          </p:txBody>
        </p:sp>
        <p:pic>
          <p:nvPicPr>
            <p:cNvPr id="6" name="Picture 5" descr="A picture containing drawing, table&#10;&#10;Description automatically generated">
              <a:extLst>
                <a:ext uri="{FF2B5EF4-FFF2-40B4-BE49-F238E27FC236}">
                  <a16:creationId xmlns:a16="http://schemas.microsoft.com/office/drawing/2014/main" id="{152FEBCB-E5D5-40F6-83FE-A9C7892A20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3496" y="6292040"/>
              <a:ext cx="2233749" cy="411604"/>
            </a:xfrm>
            <a:prstGeom prst="rect">
              <a:avLst/>
            </a:prstGeom>
          </p:spPr>
        </p:pic>
      </p:grpSp>
    </p:spTree>
    <p:extLst>
      <p:ext uri="{BB962C8B-B14F-4D97-AF65-F5344CB8AC3E}">
        <p14:creationId xmlns:p14="http://schemas.microsoft.com/office/powerpoint/2010/main" val="41807213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943708" y="836712"/>
            <a:ext cx="5256584" cy="5184576"/>
            <a:chOff x="1475656" y="1196752"/>
            <a:chExt cx="5256584" cy="5184576"/>
          </a:xfrm>
        </p:grpSpPr>
        <p:cxnSp>
          <p:nvCxnSpPr>
            <p:cNvPr id="4" name="Straight Connector 3"/>
            <p:cNvCxnSpPr/>
            <p:nvPr/>
          </p:nvCxnSpPr>
          <p:spPr>
            <a:xfrm>
              <a:off x="1475656" y="1196752"/>
              <a:ext cx="2736304" cy="2376264"/>
            </a:xfrm>
            <a:prstGeom prst="line">
              <a:avLst/>
            </a:prstGeom>
          </p:spPr>
          <p:style>
            <a:lnRef idx="3">
              <a:schemeClr val="dk1"/>
            </a:lnRef>
            <a:fillRef idx="0">
              <a:schemeClr val="dk1"/>
            </a:fillRef>
            <a:effectRef idx="2">
              <a:schemeClr val="dk1"/>
            </a:effectRef>
            <a:fontRef idx="minor">
              <a:schemeClr val="tx1"/>
            </a:fontRef>
          </p:style>
        </p:cxnSp>
        <p:cxnSp>
          <p:nvCxnSpPr>
            <p:cNvPr id="6" name="Straight Connector 5"/>
            <p:cNvCxnSpPr/>
            <p:nvPr/>
          </p:nvCxnSpPr>
          <p:spPr>
            <a:xfrm flipV="1">
              <a:off x="4211960" y="1196752"/>
              <a:ext cx="2520280" cy="2376264"/>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a:off x="4211960" y="3573016"/>
              <a:ext cx="0" cy="2808312"/>
            </a:xfrm>
            <a:prstGeom prst="line">
              <a:avLst/>
            </a:prstGeom>
          </p:spPr>
          <p:style>
            <a:lnRef idx="3">
              <a:schemeClr val="dk1"/>
            </a:lnRef>
            <a:fillRef idx="0">
              <a:schemeClr val="dk1"/>
            </a:fillRef>
            <a:effectRef idx="2">
              <a:schemeClr val="dk1"/>
            </a:effectRef>
            <a:fontRef idx="minor">
              <a:schemeClr val="tx1"/>
            </a:fontRef>
          </p:style>
        </p:cxnSp>
      </p:grpSp>
      <p:sp>
        <p:nvSpPr>
          <p:cNvPr id="11" name="TextBox 10"/>
          <p:cNvSpPr txBox="1"/>
          <p:nvPr/>
        </p:nvSpPr>
        <p:spPr>
          <a:xfrm>
            <a:off x="3347864" y="836712"/>
            <a:ext cx="2448272" cy="584775"/>
          </a:xfrm>
          <a:prstGeom prst="rect">
            <a:avLst/>
          </a:prstGeom>
          <a:noFill/>
        </p:spPr>
        <p:txBody>
          <a:bodyPr wrap="square" rtlCol="0">
            <a:spAutoFit/>
          </a:bodyPr>
          <a:lstStyle/>
          <a:p>
            <a:pPr algn="ctr"/>
            <a:r>
              <a:rPr lang="en-AU" sz="3200" dirty="0"/>
              <a:t>looks like</a:t>
            </a:r>
          </a:p>
        </p:txBody>
      </p:sp>
      <p:sp>
        <p:nvSpPr>
          <p:cNvPr id="12" name="TextBox 11"/>
          <p:cNvSpPr txBox="1"/>
          <p:nvPr/>
        </p:nvSpPr>
        <p:spPr>
          <a:xfrm>
            <a:off x="1403648" y="3573016"/>
            <a:ext cx="2448272" cy="584775"/>
          </a:xfrm>
          <a:prstGeom prst="rect">
            <a:avLst/>
          </a:prstGeom>
          <a:noFill/>
        </p:spPr>
        <p:txBody>
          <a:bodyPr wrap="square" rtlCol="0">
            <a:spAutoFit/>
          </a:bodyPr>
          <a:lstStyle/>
          <a:p>
            <a:pPr algn="ctr"/>
            <a:r>
              <a:rPr lang="en-AU" sz="3200" dirty="0"/>
              <a:t>sounds like</a:t>
            </a:r>
          </a:p>
        </p:txBody>
      </p:sp>
      <p:sp>
        <p:nvSpPr>
          <p:cNvPr id="13" name="TextBox 12"/>
          <p:cNvSpPr txBox="1"/>
          <p:nvPr/>
        </p:nvSpPr>
        <p:spPr>
          <a:xfrm>
            <a:off x="5796136" y="3717032"/>
            <a:ext cx="2448272" cy="584775"/>
          </a:xfrm>
          <a:prstGeom prst="rect">
            <a:avLst/>
          </a:prstGeom>
          <a:noFill/>
        </p:spPr>
        <p:txBody>
          <a:bodyPr wrap="square" rtlCol="0">
            <a:spAutoFit/>
          </a:bodyPr>
          <a:lstStyle/>
          <a:p>
            <a:pPr algn="ctr"/>
            <a:r>
              <a:rPr lang="en-AU" sz="3200" dirty="0"/>
              <a:t>feels like</a:t>
            </a:r>
          </a:p>
        </p:txBody>
      </p:sp>
      <p:grpSp>
        <p:nvGrpSpPr>
          <p:cNvPr id="9" name="Group 8">
            <a:extLst>
              <a:ext uri="{FF2B5EF4-FFF2-40B4-BE49-F238E27FC236}">
                <a16:creationId xmlns:a16="http://schemas.microsoft.com/office/drawing/2014/main" id="{2EA478B1-BB1B-4809-B8A4-E90236F7AB63}"/>
              </a:ext>
            </a:extLst>
          </p:cNvPr>
          <p:cNvGrpSpPr/>
          <p:nvPr/>
        </p:nvGrpSpPr>
        <p:grpSpPr>
          <a:xfrm>
            <a:off x="6766561" y="6292040"/>
            <a:ext cx="2312125" cy="561703"/>
            <a:chOff x="6714309" y="6292040"/>
            <a:chExt cx="2312125" cy="561703"/>
          </a:xfrm>
        </p:grpSpPr>
        <p:sp>
          <p:nvSpPr>
            <p:cNvPr id="14" name="Rectangle 13">
              <a:extLst>
                <a:ext uri="{FF2B5EF4-FFF2-40B4-BE49-F238E27FC236}">
                  <a16:creationId xmlns:a16="http://schemas.microsoft.com/office/drawing/2014/main" id="{5D9A4F3D-A54F-4E0C-91AF-C6016A523FCC}"/>
                </a:ext>
              </a:extLst>
            </p:cNvPr>
            <p:cNvSpPr/>
            <p:nvPr/>
          </p:nvSpPr>
          <p:spPr>
            <a:xfrm>
              <a:off x="6714309" y="6292040"/>
              <a:ext cx="2312125" cy="56170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bg1"/>
                </a:solidFill>
              </a:endParaRPr>
            </a:p>
          </p:txBody>
        </p:sp>
        <p:pic>
          <p:nvPicPr>
            <p:cNvPr id="15" name="Picture 14" descr="A picture containing drawing, table&#10;&#10;Description automatically generated">
              <a:extLst>
                <a:ext uri="{FF2B5EF4-FFF2-40B4-BE49-F238E27FC236}">
                  <a16:creationId xmlns:a16="http://schemas.microsoft.com/office/drawing/2014/main" id="{9C76E3F3-19EF-4AFC-9A1F-51CC0C82A7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3496" y="6292040"/>
              <a:ext cx="2233749" cy="411604"/>
            </a:xfrm>
            <a:prstGeom prst="rect">
              <a:avLst/>
            </a:prstGeom>
          </p:spPr>
        </p:pic>
      </p:grpSp>
    </p:spTree>
    <p:extLst>
      <p:ext uri="{BB962C8B-B14F-4D97-AF65-F5344CB8AC3E}">
        <p14:creationId xmlns:p14="http://schemas.microsoft.com/office/powerpoint/2010/main" val="2960290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016" y="6184195"/>
            <a:ext cx="7059706" cy="388696"/>
          </a:xfrm>
          <a:prstGeom prst="rect">
            <a:avLst/>
          </a:prstGeom>
        </p:spPr>
        <p:txBody>
          <a:bodyPr wrap="square">
            <a:spAutoFit/>
          </a:bodyPr>
          <a:lstStyle/>
          <a:p>
            <a:pPr marL="1371600" algn="just">
              <a:lnSpc>
                <a:spcPct val="107000"/>
              </a:lnSpc>
              <a:spcAft>
                <a:spcPts val="800"/>
              </a:spcAft>
            </a:pPr>
            <a:r>
              <a:rPr lang="en-AU"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https://www.youtube.com/watch?v=qr_VwlOalfw</a:t>
            </a:r>
            <a:endParaRPr lang="en-AU"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 name="Group 5">
            <a:extLst>
              <a:ext uri="{FF2B5EF4-FFF2-40B4-BE49-F238E27FC236}">
                <a16:creationId xmlns:a16="http://schemas.microsoft.com/office/drawing/2014/main" id="{7A8DD415-D7A1-4D68-B105-0C0E4268C0DA}"/>
              </a:ext>
            </a:extLst>
          </p:cNvPr>
          <p:cNvGrpSpPr/>
          <p:nvPr/>
        </p:nvGrpSpPr>
        <p:grpSpPr>
          <a:xfrm>
            <a:off x="6766561" y="6292040"/>
            <a:ext cx="2312125" cy="561703"/>
            <a:chOff x="6714309" y="6292040"/>
            <a:chExt cx="2312125" cy="561703"/>
          </a:xfrm>
        </p:grpSpPr>
        <p:sp>
          <p:nvSpPr>
            <p:cNvPr id="7" name="Rectangle 6">
              <a:extLst>
                <a:ext uri="{FF2B5EF4-FFF2-40B4-BE49-F238E27FC236}">
                  <a16:creationId xmlns:a16="http://schemas.microsoft.com/office/drawing/2014/main" id="{3819DFF8-859C-4DF6-8B5C-A8FE7F9B0AAB}"/>
                </a:ext>
              </a:extLst>
            </p:cNvPr>
            <p:cNvSpPr/>
            <p:nvPr/>
          </p:nvSpPr>
          <p:spPr>
            <a:xfrm>
              <a:off x="6714309" y="6292040"/>
              <a:ext cx="2312125" cy="56170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bg1"/>
                </a:solidFill>
              </a:endParaRPr>
            </a:p>
          </p:txBody>
        </p:sp>
        <p:pic>
          <p:nvPicPr>
            <p:cNvPr id="8" name="Picture 7" descr="A picture containing drawing, table&#10;&#10;Description automatically generated">
              <a:extLst>
                <a:ext uri="{FF2B5EF4-FFF2-40B4-BE49-F238E27FC236}">
                  <a16:creationId xmlns:a16="http://schemas.microsoft.com/office/drawing/2014/main" id="{9173E9DE-149D-402F-8CEB-B3CD05DF1A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3496" y="6292040"/>
              <a:ext cx="2233749" cy="411604"/>
            </a:xfrm>
            <a:prstGeom prst="rect">
              <a:avLst/>
            </a:prstGeom>
          </p:spPr>
        </p:pic>
      </p:grpSp>
    </p:spTree>
    <p:extLst>
      <p:ext uri="{BB962C8B-B14F-4D97-AF65-F5344CB8AC3E}">
        <p14:creationId xmlns:p14="http://schemas.microsoft.com/office/powerpoint/2010/main" val="14219493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943708" y="836712"/>
            <a:ext cx="5256584" cy="5184576"/>
            <a:chOff x="1475656" y="1196752"/>
            <a:chExt cx="5256584" cy="5184576"/>
          </a:xfrm>
        </p:grpSpPr>
        <p:cxnSp>
          <p:nvCxnSpPr>
            <p:cNvPr id="4" name="Straight Connector 3"/>
            <p:cNvCxnSpPr/>
            <p:nvPr/>
          </p:nvCxnSpPr>
          <p:spPr>
            <a:xfrm>
              <a:off x="1475656" y="1196752"/>
              <a:ext cx="2736304" cy="2376264"/>
            </a:xfrm>
            <a:prstGeom prst="line">
              <a:avLst/>
            </a:prstGeom>
          </p:spPr>
          <p:style>
            <a:lnRef idx="3">
              <a:schemeClr val="dk1"/>
            </a:lnRef>
            <a:fillRef idx="0">
              <a:schemeClr val="dk1"/>
            </a:fillRef>
            <a:effectRef idx="2">
              <a:schemeClr val="dk1"/>
            </a:effectRef>
            <a:fontRef idx="minor">
              <a:schemeClr val="tx1"/>
            </a:fontRef>
          </p:style>
        </p:cxnSp>
        <p:cxnSp>
          <p:nvCxnSpPr>
            <p:cNvPr id="6" name="Straight Connector 5"/>
            <p:cNvCxnSpPr/>
            <p:nvPr/>
          </p:nvCxnSpPr>
          <p:spPr>
            <a:xfrm flipV="1">
              <a:off x="4211960" y="1196752"/>
              <a:ext cx="2520280" cy="2376264"/>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a:off x="4211960" y="3573016"/>
              <a:ext cx="0" cy="2808312"/>
            </a:xfrm>
            <a:prstGeom prst="line">
              <a:avLst/>
            </a:prstGeom>
          </p:spPr>
          <p:style>
            <a:lnRef idx="3">
              <a:schemeClr val="dk1"/>
            </a:lnRef>
            <a:fillRef idx="0">
              <a:schemeClr val="dk1"/>
            </a:fillRef>
            <a:effectRef idx="2">
              <a:schemeClr val="dk1"/>
            </a:effectRef>
            <a:fontRef idx="minor">
              <a:schemeClr val="tx1"/>
            </a:fontRef>
          </p:style>
        </p:cxnSp>
      </p:grpSp>
      <p:sp>
        <p:nvSpPr>
          <p:cNvPr id="11" name="TextBox 10"/>
          <p:cNvSpPr txBox="1"/>
          <p:nvPr/>
        </p:nvSpPr>
        <p:spPr>
          <a:xfrm>
            <a:off x="3347864" y="836712"/>
            <a:ext cx="2448272" cy="584775"/>
          </a:xfrm>
          <a:prstGeom prst="rect">
            <a:avLst/>
          </a:prstGeom>
          <a:noFill/>
        </p:spPr>
        <p:txBody>
          <a:bodyPr wrap="square" rtlCol="0">
            <a:spAutoFit/>
          </a:bodyPr>
          <a:lstStyle/>
          <a:p>
            <a:pPr algn="ctr"/>
            <a:r>
              <a:rPr lang="en-AU" sz="3200" dirty="0"/>
              <a:t>looks like</a:t>
            </a:r>
          </a:p>
        </p:txBody>
      </p:sp>
      <p:sp>
        <p:nvSpPr>
          <p:cNvPr id="12" name="TextBox 11"/>
          <p:cNvSpPr txBox="1"/>
          <p:nvPr/>
        </p:nvSpPr>
        <p:spPr>
          <a:xfrm>
            <a:off x="1403648" y="3573016"/>
            <a:ext cx="2448272" cy="584775"/>
          </a:xfrm>
          <a:prstGeom prst="rect">
            <a:avLst/>
          </a:prstGeom>
          <a:noFill/>
        </p:spPr>
        <p:txBody>
          <a:bodyPr wrap="square" rtlCol="0">
            <a:spAutoFit/>
          </a:bodyPr>
          <a:lstStyle/>
          <a:p>
            <a:pPr algn="ctr"/>
            <a:r>
              <a:rPr lang="en-AU" sz="3200" dirty="0"/>
              <a:t>sounds like</a:t>
            </a:r>
          </a:p>
        </p:txBody>
      </p:sp>
      <p:sp>
        <p:nvSpPr>
          <p:cNvPr id="13" name="TextBox 12"/>
          <p:cNvSpPr txBox="1"/>
          <p:nvPr/>
        </p:nvSpPr>
        <p:spPr>
          <a:xfrm>
            <a:off x="5796136" y="3717032"/>
            <a:ext cx="2448272" cy="584775"/>
          </a:xfrm>
          <a:prstGeom prst="rect">
            <a:avLst/>
          </a:prstGeom>
          <a:noFill/>
        </p:spPr>
        <p:txBody>
          <a:bodyPr wrap="square" rtlCol="0">
            <a:spAutoFit/>
          </a:bodyPr>
          <a:lstStyle/>
          <a:p>
            <a:pPr algn="ctr"/>
            <a:r>
              <a:rPr lang="en-AU" sz="3200" dirty="0"/>
              <a:t>feels like</a:t>
            </a:r>
          </a:p>
        </p:txBody>
      </p:sp>
      <p:grpSp>
        <p:nvGrpSpPr>
          <p:cNvPr id="9" name="Group 8">
            <a:extLst>
              <a:ext uri="{FF2B5EF4-FFF2-40B4-BE49-F238E27FC236}">
                <a16:creationId xmlns:a16="http://schemas.microsoft.com/office/drawing/2014/main" id="{579A075A-E947-4A55-ABDB-F96D3C1EA7D4}"/>
              </a:ext>
            </a:extLst>
          </p:cNvPr>
          <p:cNvGrpSpPr/>
          <p:nvPr/>
        </p:nvGrpSpPr>
        <p:grpSpPr>
          <a:xfrm>
            <a:off x="6766561" y="6292040"/>
            <a:ext cx="2312125" cy="561703"/>
            <a:chOff x="6714309" y="6292040"/>
            <a:chExt cx="2312125" cy="561703"/>
          </a:xfrm>
        </p:grpSpPr>
        <p:sp>
          <p:nvSpPr>
            <p:cNvPr id="14" name="Rectangle 13">
              <a:extLst>
                <a:ext uri="{FF2B5EF4-FFF2-40B4-BE49-F238E27FC236}">
                  <a16:creationId xmlns:a16="http://schemas.microsoft.com/office/drawing/2014/main" id="{E1FC5D5C-C5C1-42BE-A6D4-0A6FB8CD378E}"/>
                </a:ext>
              </a:extLst>
            </p:cNvPr>
            <p:cNvSpPr/>
            <p:nvPr/>
          </p:nvSpPr>
          <p:spPr>
            <a:xfrm>
              <a:off x="6714309" y="6292040"/>
              <a:ext cx="2312125" cy="56170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bg1"/>
                </a:solidFill>
              </a:endParaRPr>
            </a:p>
          </p:txBody>
        </p:sp>
        <p:pic>
          <p:nvPicPr>
            <p:cNvPr id="15" name="Picture 14" descr="A picture containing drawing, table&#10;&#10;Description automatically generated">
              <a:extLst>
                <a:ext uri="{FF2B5EF4-FFF2-40B4-BE49-F238E27FC236}">
                  <a16:creationId xmlns:a16="http://schemas.microsoft.com/office/drawing/2014/main" id="{61A590CE-EA52-42DA-8A0C-0DCC5B67E3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3496" y="6292040"/>
              <a:ext cx="2233749" cy="411604"/>
            </a:xfrm>
            <a:prstGeom prst="rect">
              <a:avLst/>
            </a:prstGeom>
          </p:spPr>
        </p:pic>
      </p:grpSp>
    </p:spTree>
    <p:extLst>
      <p:ext uri="{BB962C8B-B14F-4D97-AF65-F5344CB8AC3E}">
        <p14:creationId xmlns:p14="http://schemas.microsoft.com/office/powerpoint/2010/main" val="22485232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914400" y="991226"/>
            <a:ext cx="7315200" cy="4875549"/>
          </a:xfrm>
          <a:prstGeom prst="rect">
            <a:avLst/>
          </a:prstGeom>
        </p:spPr>
      </p:pic>
      <p:sp>
        <p:nvSpPr>
          <p:cNvPr id="2" name="Title 1"/>
          <p:cNvSpPr>
            <a:spLocks noGrp="1"/>
          </p:cNvSpPr>
          <p:nvPr>
            <p:ph type="title"/>
          </p:nvPr>
        </p:nvSpPr>
        <p:spPr>
          <a:xfrm>
            <a:off x="0" y="225426"/>
            <a:ext cx="7886700" cy="1325563"/>
          </a:xfrm>
        </p:spPr>
        <p:txBody>
          <a:bodyPr>
            <a:normAutofit fontScale="90000"/>
          </a:bodyPr>
          <a:lstStyle/>
          <a:p>
            <a:r>
              <a:rPr lang="en-AU" b="1" dirty="0">
                <a:solidFill>
                  <a:srgbClr val="0070C0"/>
                </a:solidFill>
                <a:latin typeface="+mn-lt"/>
              </a:rPr>
              <a:t>Introducing the Learning Focus</a:t>
            </a:r>
            <a:br>
              <a:rPr lang="en-AU" dirty="0"/>
            </a:br>
            <a:br>
              <a:rPr lang="en-AU" dirty="0"/>
            </a:br>
            <a:endParaRPr lang="en-AU" dirty="0"/>
          </a:p>
        </p:txBody>
      </p:sp>
      <p:sp>
        <p:nvSpPr>
          <p:cNvPr id="4" name="TextBox 3"/>
          <p:cNvSpPr txBox="1"/>
          <p:nvPr/>
        </p:nvSpPr>
        <p:spPr>
          <a:xfrm>
            <a:off x="901337" y="5294578"/>
            <a:ext cx="7988300" cy="523220"/>
          </a:xfrm>
          <a:prstGeom prst="rect">
            <a:avLst/>
          </a:prstGeom>
          <a:noFill/>
        </p:spPr>
        <p:txBody>
          <a:bodyPr wrap="square" rtlCol="0">
            <a:spAutoFit/>
          </a:bodyPr>
          <a:lstStyle/>
          <a:p>
            <a:pPr algn="r"/>
            <a:r>
              <a:rPr lang="en-AU" sz="2800" b="1" dirty="0">
                <a:solidFill>
                  <a:srgbClr val="0070C0"/>
                </a:solidFill>
              </a:rPr>
              <a:t>Skill 2: Stimulate interest when introducing a topic</a:t>
            </a:r>
          </a:p>
        </p:txBody>
      </p:sp>
      <p:grpSp>
        <p:nvGrpSpPr>
          <p:cNvPr id="5" name="Group 4">
            <a:extLst>
              <a:ext uri="{FF2B5EF4-FFF2-40B4-BE49-F238E27FC236}">
                <a16:creationId xmlns:a16="http://schemas.microsoft.com/office/drawing/2014/main" id="{3EE94549-09C5-4300-8F3F-77F5C40ED6B1}"/>
              </a:ext>
            </a:extLst>
          </p:cNvPr>
          <p:cNvGrpSpPr/>
          <p:nvPr/>
        </p:nvGrpSpPr>
        <p:grpSpPr>
          <a:xfrm>
            <a:off x="6766561" y="6292040"/>
            <a:ext cx="2312125" cy="561703"/>
            <a:chOff x="6714309" y="6292040"/>
            <a:chExt cx="2312125" cy="561703"/>
          </a:xfrm>
        </p:grpSpPr>
        <p:sp>
          <p:nvSpPr>
            <p:cNvPr id="7" name="Rectangle 6">
              <a:extLst>
                <a:ext uri="{FF2B5EF4-FFF2-40B4-BE49-F238E27FC236}">
                  <a16:creationId xmlns:a16="http://schemas.microsoft.com/office/drawing/2014/main" id="{08DB6557-D4B4-4BF8-90F9-57BF68623D1E}"/>
                </a:ext>
              </a:extLst>
            </p:cNvPr>
            <p:cNvSpPr/>
            <p:nvPr/>
          </p:nvSpPr>
          <p:spPr>
            <a:xfrm>
              <a:off x="6714309" y="6292040"/>
              <a:ext cx="2312125" cy="56170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bg1"/>
                </a:solidFill>
              </a:endParaRPr>
            </a:p>
          </p:txBody>
        </p:sp>
        <p:pic>
          <p:nvPicPr>
            <p:cNvPr id="8" name="Picture 7" descr="A picture containing drawing, table&#10;&#10;Description automatically generated">
              <a:extLst>
                <a:ext uri="{FF2B5EF4-FFF2-40B4-BE49-F238E27FC236}">
                  <a16:creationId xmlns:a16="http://schemas.microsoft.com/office/drawing/2014/main" id="{12836CD1-3F06-40E7-82E3-C1E37B22B2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3496" y="6292040"/>
              <a:ext cx="2233749" cy="411604"/>
            </a:xfrm>
            <a:prstGeom prst="rect">
              <a:avLst/>
            </a:prstGeom>
          </p:spPr>
        </p:pic>
      </p:grpSp>
    </p:spTree>
    <p:extLst>
      <p:ext uri="{BB962C8B-B14F-4D97-AF65-F5344CB8AC3E}">
        <p14:creationId xmlns:p14="http://schemas.microsoft.com/office/powerpoint/2010/main" val="1058265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10;&#10;Description automatically generated">
            <a:extLst>
              <a:ext uri="{FF2B5EF4-FFF2-40B4-BE49-F238E27FC236}">
                <a16:creationId xmlns:a16="http://schemas.microsoft.com/office/drawing/2014/main" id="{59C65D10-D50E-423E-81E9-EDE5530ECF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51" y="0"/>
            <a:ext cx="8702097" cy="6858000"/>
          </a:xfrm>
          <a:prstGeom prst="rect">
            <a:avLst/>
          </a:prstGeom>
        </p:spPr>
      </p:pic>
    </p:spTree>
    <p:extLst>
      <p:ext uri="{BB962C8B-B14F-4D97-AF65-F5344CB8AC3E}">
        <p14:creationId xmlns:p14="http://schemas.microsoft.com/office/powerpoint/2010/main" val="29891701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Angel Painting - The Annunciation by Philippe de Champaigne">
            <a:extLst>
              <a:ext uri="{FF2B5EF4-FFF2-40B4-BE49-F238E27FC236}">
                <a16:creationId xmlns:a16="http://schemas.microsoft.com/office/drawing/2014/main" id="{52635FCA-C200-40E3-9DF5-A5EFB76208DC}"/>
              </a:ext>
            </a:extLst>
          </p:cNvPr>
          <p:cNvSpPr>
            <a:spLocks noChangeAspect="1" noChangeArrowheads="1"/>
          </p:cNvSpPr>
          <p:nvPr/>
        </p:nvSpPr>
        <p:spPr bwMode="auto">
          <a:xfrm>
            <a:off x="3918155"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1028" name="Picture 4" descr="Angel Painting - The Annunciation by Philippe de Champaigne">
            <a:extLst>
              <a:ext uri="{FF2B5EF4-FFF2-40B4-BE49-F238E27FC236}">
                <a16:creationId xmlns:a16="http://schemas.microsoft.com/office/drawing/2014/main" id="{46104F16-CF77-4C6D-AA22-3303241C74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880" y="0"/>
            <a:ext cx="69897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8175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914400" y="991226"/>
            <a:ext cx="7315200" cy="4875549"/>
          </a:xfrm>
          <a:prstGeom prst="rect">
            <a:avLst/>
          </a:prstGeom>
        </p:spPr>
      </p:pic>
      <p:sp>
        <p:nvSpPr>
          <p:cNvPr id="2" name="Title 1"/>
          <p:cNvSpPr>
            <a:spLocks noGrp="1"/>
          </p:cNvSpPr>
          <p:nvPr>
            <p:ph type="title"/>
          </p:nvPr>
        </p:nvSpPr>
        <p:spPr>
          <a:xfrm>
            <a:off x="0" y="225426"/>
            <a:ext cx="7886700" cy="1325563"/>
          </a:xfrm>
        </p:spPr>
        <p:txBody>
          <a:bodyPr>
            <a:normAutofit fontScale="90000"/>
          </a:bodyPr>
          <a:lstStyle/>
          <a:p>
            <a:r>
              <a:rPr lang="en-AU" b="1" dirty="0">
                <a:solidFill>
                  <a:srgbClr val="0070C0"/>
                </a:solidFill>
                <a:latin typeface="+mn-lt"/>
              </a:rPr>
              <a:t>Methods for Collaborative Learning</a:t>
            </a:r>
            <a:br>
              <a:rPr lang="en-AU" dirty="0"/>
            </a:br>
            <a:br>
              <a:rPr lang="en-AU" dirty="0"/>
            </a:br>
            <a:endParaRPr lang="en-AU" dirty="0"/>
          </a:p>
        </p:txBody>
      </p:sp>
      <p:sp>
        <p:nvSpPr>
          <p:cNvPr id="4" name="TextBox 3"/>
          <p:cNvSpPr txBox="1"/>
          <p:nvPr/>
        </p:nvSpPr>
        <p:spPr>
          <a:xfrm>
            <a:off x="766717" y="5156995"/>
            <a:ext cx="7988300" cy="523220"/>
          </a:xfrm>
          <a:prstGeom prst="rect">
            <a:avLst/>
          </a:prstGeom>
          <a:noFill/>
        </p:spPr>
        <p:txBody>
          <a:bodyPr wrap="square" rtlCol="0">
            <a:spAutoFit/>
          </a:bodyPr>
          <a:lstStyle/>
          <a:p>
            <a:pPr algn="r"/>
            <a:r>
              <a:rPr lang="en-AU" sz="2800" b="1" dirty="0">
                <a:solidFill>
                  <a:srgbClr val="0070C0"/>
                </a:solidFill>
              </a:rPr>
              <a:t>Skill 3: Helping learners share their thoughts </a:t>
            </a:r>
          </a:p>
        </p:txBody>
      </p:sp>
      <p:grpSp>
        <p:nvGrpSpPr>
          <p:cNvPr id="5" name="Group 4">
            <a:extLst>
              <a:ext uri="{FF2B5EF4-FFF2-40B4-BE49-F238E27FC236}">
                <a16:creationId xmlns:a16="http://schemas.microsoft.com/office/drawing/2014/main" id="{AE29B16A-AB62-4C43-8B42-E14A34C588EF}"/>
              </a:ext>
            </a:extLst>
          </p:cNvPr>
          <p:cNvGrpSpPr/>
          <p:nvPr/>
        </p:nvGrpSpPr>
        <p:grpSpPr>
          <a:xfrm>
            <a:off x="6766561" y="6292040"/>
            <a:ext cx="2312125" cy="561703"/>
            <a:chOff x="6714309" y="6292040"/>
            <a:chExt cx="2312125" cy="561703"/>
          </a:xfrm>
        </p:grpSpPr>
        <p:sp>
          <p:nvSpPr>
            <p:cNvPr id="7" name="Rectangle 6">
              <a:extLst>
                <a:ext uri="{FF2B5EF4-FFF2-40B4-BE49-F238E27FC236}">
                  <a16:creationId xmlns:a16="http://schemas.microsoft.com/office/drawing/2014/main" id="{B2DDBA9B-BF08-4802-9545-86F34B4D2478}"/>
                </a:ext>
              </a:extLst>
            </p:cNvPr>
            <p:cNvSpPr/>
            <p:nvPr/>
          </p:nvSpPr>
          <p:spPr>
            <a:xfrm>
              <a:off x="6714309" y="6292040"/>
              <a:ext cx="2312125" cy="56170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bg1"/>
                </a:solidFill>
              </a:endParaRPr>
            </a:p>
          </p:txBody>
        </p:sp>
        <p:pic>
          <p:nvPicPr>
            <p:cNvPr id="8" name="Picture 7" descr="A picture containing drawing, table&#10;&#10;Description automatically generated">
              <a:extLst>
                <a:ext uri="{FF2B5EF4-FFF2-40B4-BE49-F238E27FC236}">
                  <a16:creationId xmlns:a16="http://schemas.microsoft.com/office/drawing/2014/main" id="{746D33D7-023C-464B-B868-748500B51B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3496" y="6292040"/>
              <a:ext cx="2233749" cy="411604"/>
            </a:xfrm>
            <a:prstGeom prst="rect">
              <a:avLst/>
            </a:prstGeom>
          </p:spPr>
        </p:pic>
      </p:grpSp>
    </p:spTree>
    <p:extLst>
      <p:ext uri="{BB962C8B-B14F-4D97-AF65-F5344CB8AC3E}">
        <p14:creationId xmlns:p14="http://schemas.microsoft.com/office/powerpoint/2010/main" val="35346574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101600" y="139700"/>
            <a:ext cx="6032500" cy="830997"/>
          </a:xfrm>
          <a:prstGeom prst="rect">
            <a:avLst/>
          </a:prstGeom>
          <a:noFill/>
        </p:spPr>
        <p:txBody>
          <a:bodyPr wrap="square" rtlCol="0">
            <a:spAutoFit/>
          </a:bodyPr>
          <a:lstStyle/>
          <a:p>
            <a:r>
              <a:rPr lang="en-AU" sz="4800" dirty="0"/>
              <a:t>Think Pair Share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800" y="1303867"/>
            <a:ext cx="8331200" cy="5554133"/>
          </a:xfrm>
          <a:prstGeom prst="rect">
            <a:avLst/>
          </a:prstGeom>
        </p:spPr>
      </p:pic>
      <p:grpSp>
        <p:nvGrpSpPr>
          <p:cNvPr id="5" name="Group 4">
            <a:extLst>
              <a:ext uri="{FF2B5EF4-FFF2-40B4-BE49-F238E27FC236}">
                <a16:creationId xmlns:a16="http://schemas.microsoft.com/office/drawing/2014/main" id="{E6903C61-93BC-42BA-81EE-084174EACE9F}"/>
              </a:ext>
            </a:extLst>
          </p:cNvPr>
          <p:cNvGrpSpPr/>
          <p:nvPr/>
        </p:nvGrpSpPr>
        <p:grpSpPr>
          <a:xfrm>
            <a:off x="6766561" y="6292040"/>
            <a:ext cx="2312125" cy="561703"/>
            <a:chOff x="6714309" y="6292040"/>
            <a:chExt cx="2312125" cy="561703"/>
          </a:xfrm>
        </p:grpSpPr>
        <p:sp>
          <p:nvSpPr>
            <p:cNvPr id="6" name="Rectangle 5">
              <a:extLst>
                <a:ext uri="{FF2B5EF4-FFF2-40B4-BE49-F238E27FC236}">
                  <a16:creationId xmlns:a16="http://schemas.microsoft.com/office/drawing/2014/main" id="{CE2CC861-075C-47E5-88A5-3AAFEC81AF56}"/>
                </a:ext>
              </a:extLst>
            </p:cNvPr>
            <p:cNvSpPr/>
            <p:nvPr/>
          </p:nvSpPr>
          <p:spPr>
            <a:xfrm>
              <a:off x="6714309" y="6292040"/>
              <a:ext cx="2312125" cy="56170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bg1"/>
                </a:solidFill>
              </a:endParaRPr>
            </a:p>
          </p:txBody>
        </p:sp>
        <p:pic>
          <p:nvPicPr>
            <p:cNvPr id="7" name="Picture 6" descr="A picture containing drawing, table&#10;&#10;Description automatically generated">
              <a:extLst>
                <a:ext uri="{FF2B5EF4-FFF2-40B4-BE49-F238E27FC236}">
                  <a16:creationId xmlns:a16="http://schemas.microsoft.com/office/drawing/2014/main" id="{62A338DD-876B-4274-8FF0-F76A304CAB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3496" y="6292040"/>
              <a:ext cx="2233749" cy="411604"/>
            </a:xfrm>
            <a:prstGeom prst="rect">
              <a:avLst/>
            </a:prstGeom>
          </p:spPr>
        </p:pic>
      </p:grpSp>
    </p:spTree>
    <p:extLst>
      <p:ext uri="{BB962C8B-B14F-4D97-AF65-F5344CB8AC3E}">
        <p14:creationId xmlns:p14="http://schemas.microsoft.com/office/powerpoint/2010/main" val="30864736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914400" y="991226"/>
            <a:ext cx="7315200" cy="4875549"/>
          </a:xfrm>
          <a:prstGeom prst="rect">
            <a:avLst/>
          </a:prstGeom>
        </p:spPr>
      </p:pic>
      <p:sp>
        <p:nvSpPr>
          <p:cNvPr id="2" name="Title 1"/>
          <p:cNvSpPr>
            <a:spLocks noGrp="1"/>
          </p:cNvSpPr>
          <p:nvPr>
            <p:ph type="title"/>
          </p:nvPr>
        </p:nvSpPr>
        <p:spPr>
          <a:xfrm>
            <a:off x="0" y="809626"/>
            <a:ext cx="7886700" cy="1325563"/>
          </a:xfrm>
        </p:spPr>
        <p:txBody>
          <a:bodyPr>
            <a:normAutofit fontScale="90000"/>
          </a:bodyPr>
          <a:lstStyle/>
          <a:p>
            <a:r>
              <a:rPr lang="en-AU" b="1" dirty="0">
                <a:solidFill>
                  <a:srgbClr val="0070C0"/>
                </a:solidFill>
              </a:rPr>
              <a:t>Methods for Collaborative Learning</a:t>
            </a:r>
            <a:br>
              <a:rPr lang="en-AU" dirty="0"/>
            </a:br>
            <a:br>
              <a:rPr lang="en-AU" dirty="0"/>
            </a:br>
            <a:br>
              <a:rPr lang="en-AU" dirty="0"/>
            </a:br>
            <a:br>
              <a:rPr lang="en-AU" dirty="0"/>
            </a:br>
            <a:endParaRPr lang="en-AU" dirty="0"/>
          </a:p>
        </p:txBody>
      </p:sp>
      <p:sp>
        <p:nvSpPr>
          <p:cNvPr id="4" name="TextBox 3"/>
          <p:cNvSpPr txBox="1"/>
          <p:nvPr/>
        </p:nvSpPr>
        <p:spPr>
          <a:xfrm>
            <a:off x="914400" y="5238069"/>
            <a:ext cx="7988300" cy="523220"/>
          </a:xfrm>
          <a:prstGeom prst="rect">
            <a:avLst/>
          </a:prstGeom>
          <a:noFill/>
        </p:spPr>
        <p:txBody>
          <a:bodyPr wrap="square" rtlCol="0">
            <a:spAutoFit/>
          </a:bodyPr>
          <a:lstStyle/>
          <a:p>
            <a:pPr algn="r"/>
            <a:r>
              <a:rPr lang="en-AU" sz="2800" b="1" dirty="0">
                <a:solidFill>
                  <a:srgbClr val="0070C0"/>
                </a:solidFill>
              </a:rPr>
              <a:t>Skill 4: Providing activities that stimulate learning</a:t>
            </a:r>
          </a:p>
        </p:txBody>
      </p:sp>
      <p:grpSp>
        <p:nvGrpSpPr>
          <p:cNvPr id="5" name="Group 4">
            <a:extLst>
              <a:ext uri="{FF2B5EF4-FFF2-40B4-BE49-F238E27FC236}">
                <a16:creationId xmlns:a16="http://schemas.microsoft.com/office/drawing/2014/main" id="{795C1301-5FAE-4FFB-A1F6-2DE06A9AF535}"/>
              </a:ext>
            </a:extLst>
          </p:cNvPr>
          <p:cNvGrpSpPr/>
          <p:nvPr/>
        </p:nvGrpSpPr>
        <p:grpSpPr>
          <a:xfrm>
            <a:off x="6766561" y="6292040"/>
            <a:ext cx="2312125" cy="561703"/>
            <a:chOff x="6714309" y="6292040"/>
            <a:chExt cx="2312125" cy="561703"/>
          </a:xfrm>
        </p:grpSpPr>
        <p:sp>
          <p:nvSpPr>
            <p:cNvPr id="7" name="Rectangle 6">
              <a:extLst>
                <a:ext uri="{FF2B5EF4-FFF2-40B4-BE49-F238E27FC236}">
                  <a16:creationId xmlns:a16="http://schemas.microsoft.com/office/drawing/2014/main" id="{96B11BDD-A473-4BAD-A408-B1B117CFA957}"/>
                </a:ext>
              </a:extLst>
            </p:cNvPr>
            <p:cNvSpPr/>
            <p:nvPr/>
          </p:nvSpPr>
          <p:spPr>
            <a:xfrm>
              <a:off x="6714309" y="6292040"/>
              <a:ext cx="2312125" cy="56170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bg1"/>
                </a:solidFill>
              </a:endParaRPr>
            </a:p>
          </p:txBody>
        </p:sp>
        <p:pic>
          <p:nvPicPr>
            <p:cNvPr id="8" name="Picture 7" descr="A picture containing drawing, table&#10;&#10;Description automatically generated">
              <a:extLst>
                <a:ext uri="{FF2B5EF4-FFF2-40B4-BE49-F238E27FC236}">
                  <a16:creationId xmlns:a16="http://schemas.microsoft.com/office/drawing/2014/main" id="{4E727401-E29A-4324-B3DD-3279E6C416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3496" y="6292040"/>
              <a:ext cx="2233749" cy="411604"/>
            </a:xfrm>
            <a:prstGeom prst="rect">
              <a:avLst/>
            </a:prstGeom>
          </p:spPr>
        </p:pic>
      </p:grpSp>
    </p:spTree>
    <p:extLst>
      <p:ext uri="{BB962C8B-B14F-4D97-AF65-F5344CB8AC3E}">
        <p14:creationId xmlns:p14="http://schemas.microsoft.com/office/powerpoint/2010/main" val="4236823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3"/>
          <p:cNvSpPr txBox="1">
            <a:spLocks noChangeArrowheads="1"/>
          </p:cNvSpPr>
          <p:nvPr/>
        </p:nvSpPr>
        <p:spPr bwMode="auto">
          <a:xfrm>
            <a:off x="417513" y="409575"/>
            <a:ext cx="8397875" cy="443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a:br>
              <a:rPr lang="en-AU" altLang="en-US" sz="4400" b="1" dirty="0"/>
            </a:br>
            <a:r>
              <a:rPr lang="en-AU" altLang="en-US" sz="4400" dirty="0">
                <a:latin typeface="Bebas" pitchFamily="2" charset="0"/>
              </a:rPr>
              <a:t>ACKNOWLEDGEMENT</a:t>
            </a:r>
            <a:br>
              <a:rPr lang="en-AU" altLang="en-US" sz="4400" dirty="0">
                <a:latin typeface="Bebas" pitchFamily="2" charset="0"/>
              </a:rPr>
            </a:br>
            <a:r>
              <a:rPr lang="en-AU" altLang="en-US" sz="4400" dirty="0">
                <a:latin typeface="Bebas" pitchFamily="2" charset="0"/>
              </a:rPr>
              <a:t>OF COUNTRY</a:t>
            </a:r>
          </a:p>
          <a:p>
            <a:endParaRPr lang="en-AU" altLang="en-US" sz="1000" dirty="0"/>
          </a:p>
          <a:p>
            <a:endParaRPr lang="en-AU" altLang="en-US" sz="1200" dirty="0"/>
          </a:p>
          <a:p>
            <a:pPr algn="ctr"/>
            <a:br>
              <a:rPr lang="en-AU" altLang="en-US" sz="3200" b="1" dirty="0"/>
            </a:br>
            <a:r>
              <a:rPr lang="en-AU" altLang="en-US" sz="3200" b="1" dirty="0"/>
              <a:t>We acknowledge the Traditional Custodians</a:t>
            </a:r>
            <a:br>
              <a:rPr lang="en-AU" altLang="en-US" sz="3200" b="1" dirty="0"/>
            </a:br>
            <a:r>
              <a:rPr lang="en-AU" altLang="en-US" sz="3200" b="1" dirty="0"/>
              <a:t>of the land on which we meet</a:t>
            </a:r>
            <a:br>
              <a:rPr lang="en-AU" altLang="en-US" sz="3200" b="1" dirty="0"/>
            </a:br>
            <a:r>
              <a:rPr lang="en-AU" altLang="en-US" sz="3200" b="1" dirty="0"/>
              <a:t>and their elders past, present and future</a:t>
            </a:r>
            <a:endParaRPr lang="en-AU" altLang="en-US" sz="3200" i="1" dirty="0"/>
          </a:p>
        </p:txBody>
      </p:sp>
      <p:sp>
        <p:nvSpPr>
          <p:cNvPr id="4" name="Rectangle 3">
            <a:extLst>
              <a:ext uri="{FF2B5EF4-FFF2-40B4-BE49-F238E27FC236}">
                <a16:creationId xmlns:a16="http://schemas.microsoft.com/office/drawing/2014/main" id="{2068439D-9C44-4A91-8BE5-C8AF65E98E93}"/>
              </a:ext>
            </a:extLst>
          </p:cNvPr>
          <p:cNvSpPr/>
          <p:nvPr/>
        </p:nvSpPr>
        <p:spPr>
          <a:xfrm>
            <a:off x="6714309" y="6115740"/>
            <a:ext cx="2312125" cy="56170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bg1"/>
              </a:solidFill>
            </a:endParaRPr>
          </a:p>
        </p:txBody>
      </p:sp>
      <p:pic>
        <p:nvPicPr>
          <p:cNvPr id="3" name="Picture 2" descr="A picture containing drawing, table&#10;&#10;Description automatically generated">
            <a:extLst>
              <a:ext uri="{FF2B5EF4-FFF2-40B4-BE49-F238E27FC236}">
                <a16:creationId xmlns:a16="http://schemas.microsoft.com/office/drawing/2014/main" id="{82D75A4E-3973-4141-88A0-AC99D9E105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3496" y="6115740"/>
            <a:ext cx="2233749" cy="411604"/>
          </a:xfrm>
          <a:prstGeom prst="rect">
            <a:avLst/>
          </a:prstGeom>
        </p:spPr>
      </p:pic>
    </p:spTree>
    <p:extLst>
      <p:ext uri="{BB962C8B-B14F-4D97-AF65-F5344CB8AC3E}">
        <p14:creationId xmlns:p14="http://schemas.microsoft.com/office/powerpoint/2010/main" val="3676738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5643"/>
            <a:ext cx="9144000" cy="6076397"/>
          </a:xfrm>
          <a:prstGeom prst="rect">
            <a:avLst/>
          </a:prstGeom>
        </p:spPr>
      </p:pic>
      <p:grpSp>
        <p:nvGrpSpPr>
          <p:cNvPr id="3" name="Group 2">
            <a:extLst>
              <a:ext uri="{FF2B5EF4-FFF2-40B4-BE49-F238E27FC236}">
                <a16:creationId xmlns:a16="http://schemas.microsoft.com/office/drawing/2014/main" id="{2C1B90B2-89D4-4803-B323-536D5C5EF0EB}"/>
              </a:ext>
            </a:extLst>
          </p:cNvPr>
          <p:cNvGrpSpPr/>
          <p:nvPr/>
        </p:nvGrpSpPr>
        <p:grpSpPr>
          <a:xfrm>
            <a:off x="6766561" y="6292040"/>
            <a:ext cx="2312125" cy="561703"/>
            <a:chOff x="6714309" y="6292040"/>
            <a:chExt cx="2312125" cy="561703"/>
          </a:xfrm>
        </p:grpSpPr>
        <p:sp>
          <p:nvSpPr>
            <p:cNvPr id="5" name="Rectangle 4">
              <a:extLst>
                <a:ext uri="{FF2B5EF4-FFF2-40B4-BE49-F238E27FC236}">
                  <a16:creationId xmlns:a16="http://schemas.microsoft.com/office/drawing/2014/main" id="{0B146563-A17C-4FE7-A079-A51385A0AEE2}"/>
                </a:ext>
              </a:extLst>
            </p:cNvPr>
            <p:cNvSpPr/>
            <p:nvPr/>
          </p:nvSpPr>
          <p:spPr>
            <a:xfrm>
              <a:off x="6714309" y="6292040"/>
              <a:ext cx="2312125" cy="56170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bg1"/>
                </a:solidFill>
              </a:endParaRPr>
            </a:p>
          </p:txBody>
        </p:sp>
        <p:pic>
          <p:nvPicPr>
            <p:cNvPr id="6" name="Picture 5" descr="A picture containing drawing, table&#10;&#10;Description automatically generated">
              <a:extLst>
                <a:ext uri="{FF2B5EF4-FFF2-40B4-BE49-F238E27FC236}">
                  <a16:creationId xmlns:a16="http://schemas.microsoft.com/office/drawing/2014/main" id="{96FCA1B5-ABCB-47E7-832C-8419B40EE2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3496" y="6292040"/>
              <a:ext cx="2233749" cy="411604"/>
            </a:xfrm>
            <a:prstGeom prst="rect">
              <a:avLst/>
            </a:prstGeom>
          </p:spPr>
        </p:pic>
      </p:grpSp>
    </p:spTree>
    <p:extLst>
      <p:ext uri="{BB962C8B-B14F-4D97-AF65-F5344CB8AC3E}">
        <p14:creationId xmlns:p14="http://schemas.microsoft.com/office/powerpoint/2010/main" val="32255474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5" name="Rectangle 4"/>
          <p:cNvSpPr/>
          <p:nvPr/>
        </p:nvSpPr>
        <p:spPr>
          <a:xfrm>
            <a:off x="-980098" y="6292040"/>
            <a:ext cx="7516906" cy="388696"/>
          </a:xfrm>
          <a:prstGeom prst="rect">
            <a:avLst/>
          </a:prstGeom>
        </p:spPr>
        <p:txBody>
          <a:bodyPr wrap="square">
            <a:spAutoFit/>
          </a:bodyPr>
          <a:lstStyle/>
          <a:p>
            <a:pPr marL="1371600" algn="just">
              <a:lnSpc>
                <a:spcPct val="107000"/>
              </a:lnSpc>
              <a:spcAft>
                <a:spcPts val="800"/>
              </a:spcAft>
            </a:pPr>
            <a:r>
              <a:rPr lang="en-AU"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https://www.youtube.com/watch?v=tnMbYaRj7Pg</a:t>
            </a:r>
            <a:endParaRPr lang="en-AU"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 name="Group 5">
            <a:extLst>
              <a:ext uri="{FF2B5EF4-FFF2-40B4-BE49-F238E27FC236}">
                <a16:creationId xmlns:a16="http://schemas.microsoft.com/office/drawing/2014/main" id="{BCFF7776-FC17-4826-988E-B7C60EBD945F}"/>
              </a:ext>
            </a:extLst>
          </p:cNvPr>
          <p:cNvGrpSpPr/>
          <p:nvPr/>
        </p:nvGrpSpPr>
        <p:grpSpPr>
          <a:xfrm>
            <a:off x="6766561" y="6292040"/>
            <a:ext cx="2312125" cy="561703"/>
            <a:chOff x="6714309" y="6292040"/>
            <a:chExt cx="2312125" cy="561703"/>
          </a:xfrm>
        </p:grpSpPr>
        <p:sp>
          <p:nvSpPr>
            <p:cNvPr id="7" name="Rectangle 6">
              <a:extLst>
                <a:ext uri="{FF2B5EF4-FFF2-40B4-BE49-F238E27FC236}">
                  <a16:creationId xmlns:a16="http://schemas.microsoft.com/office/drawing/2014/main" id="{0F3BB6AC-DA45-4D85-A656-87806B468FCB}"/>
                </a:ext>
              </a:extLst>
            </p:cNvPr>
            <p:cNvSpPr/>
            <p:nvPr/>
          </p:nvSpPr>
          <p:spPr>
            <a:xfrm>
              <a:off x="6714309" y="6292040"/>
              <a:ext cx="2312125" cy="56170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bg1"/>
                </a:solidFill>
              </a:endParaRPr>
            </a:p>
          </p:txBody>
        </p:sp>
        <p:pic>
          <p:nvPicPr>
            <p:cNvPr id="8" name="Picture 7" descr="A picture containing drawing, table&#10;&#10;Description automatically generated">
              <a:extLst>
                <a:ext uri="{FF2B5EF4-FFF2-40B4-BE49-F238E27FC236}">
                  <a16:creationId xmlns:a16="http://schemas.microsoft.com/office/drawing/2014/main" id="{143C3852-A127-48C8-B749-0C8CE0841A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3496" y="6292040"/>
              <a:ext cx="2233749" cy="411604"/>
            </a:xfrm>
            <a:prstGeom prst="rect">
              <a:avLst/>
            </a:prstGeom>
          </p:spPr>
        </p:pic>
      </p:grpSp>
      <p:sp>
        <p:nvSpPr>
          <p:cNvPr id="9" name="Content Placeholder 8">
            <a:extLst>
              <a:ext uri="{FF2B5EF4-FFF2-40B4-BE49-F238E27FC236}">
                <a16:creationId xmlns:a16="http://schemas.microsoft.com/office/drawing/2014/main" id="{6E0F81E7-81C4-4C10-947A-844948D85B0E}"/>
              </a:ext>
            </a:extLst>
          </p:cNvPr>
          <p:cNvSpPr>
            <a:spLocks noGrp="1"/>
          </p:cNvSpPr>
          <p:nvPr>
            <p:ph idx="1"/>
          </p:nvPr>
        </p:nvSpPr>
        <p:spPr/>
        <p:txBody>
          <a:bodyPr/>
          <a:lstStyle/>
          <a:p>
            <a:endParaRPr lang="en-AU"/>
          </a:p>
        </p:txBody>
      </p:sp>
    </p:spTree>
    <p:extLst>
      <p:ext uri="{BB962C8B-B14F-4D97-AF65-F5344CB8AC3E}">
        <p14:creationId xmlns:p14="http://schemas.microsoft.com/office/powerpoint/2010/main" val="16292623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914400" y="991226"/>
            <a:ext cx="7315200" cy="4875549"/>
          </a:xfrm>
          <a:prstGeom prst="rect">
            <a:avLst/>
          </a:prstGeom>
        </p:spPr>
      </p:pic>
      <p:sp>
        <p:nvSpPr>
          <p:cNvPr id="2" name="Title 1"/>
          <p:cNvSpPr>
            <a:spLocks noGrp="1"/>
          </p:cNvSpPr>
          <p:nvPr>
            <p:ph type="title"/>
          </p:nvPr>
        </p:nvSpPr>
        <p:spPr>
          <a:xfrm>
            <a:off x="0" y="1231901"/>
            <a:ext cx="7886700" cy="368300"/>
          </a:xfrm>
        </p:spPr>
        <p:txBody>
          <a:bodyPr>
            <a:normAutofit fontScale="90000"/>
          </a:bodyPr>
          <a:lstStyle/>
          <a:p>
            <a:r>
              <a:rPr lang="en-AU" b="1" dirty="0">
                <a:solidFill>
                  <a:srgbClr val="0070C0"/>
                </a:solidFill>
              </a:rPr>
              <a:t>Methods for Collaborative Learning</a:t>
            </a:r>
            <a:br>
              <a:rPr lang="en-AU" dirty="0"/>
            </a:br>
            <a:br>
              <a:rPr lang="en-AU" dirty="0"/>
            </a:br>
            <a:br>
              <a:rPr lang="en-AU" dirty="0"/>
            </a:br>
            <a:br>
              <a:rPr lang="en-AU" dirty="0"/>
            </a:br>
            <a:endParaRPr lang="en-AU" dirty="0"/>
          </a:p>
        </p:txBody>
      </p:sp>
      <p:sp>
        <p:nvSpPr>
          <p:cNvPr id="4" name="TextBox 3"/>
          <p:cNvSpPr txBox="1"/>
          <p:nvPr/>
        </p:nvSpPr>
        <p:spPr>
          <a:xfrm>
            <a:off x="702854" y="5364489"/>
            <a:ext cx="8039100" cy="523220"/>
          </a:xfrm>
          <a:prstGeom prst="rect">
            <a:avLst/>
          </a:prstGeom>
          <a:noFill/>
        </p:spPr>
        <p:txBody>
          <a:bodyPr wrap="square" rtlCol="0">
            <a:spAutoFit/>
          </a:bodyPr>
          <a:lstStyle/>
          <a:p>
            <a:pPr algn="r"/>
            <a:r>
              <a:rPr lang="en-AU" sz="2800" b="1" dirty="0">
                <a:solidFill>
                  <a:srgbClr val="0070C0"/>
                </a:solidFill>
              </a:rPr>
              <a:t>Skill 5: Helping learners identify their values</a:t>
            </a:r>
          </a:p>
        </p:txBody>
      </p:sp>
      <p:grpSp>
        <p:nvGrpSpPr>
          <p:cNvPr id="5" name="Group 4">
            <a:extLst>
              <a:ext uri="{FF2B5EF4-FFF2-40B4-BE49-F238E27FC236}">
                <a16:creationId xmlns:a16="http://schemas.microsoft.com/office/drawing/2014/main" id="{346EE224-CDEC-452C-ADF7-B496EB6F7A8C}"/>
              </a:ext>
            </a:extLst>
          </p:cNvPr>
          <p:cNvGrpSpPr/>
          <p:nvPr/>
        </p:nvGrpSpPr>
        <p:grpSpPr>
          <a:xfrm>
            <a:off x="6766561" y="6292040"/>
            <a:ext cx="2312125" cy="561703"/>
            <a:chOff x="6714309" y="6292040"/>
            <a:chExt cx="2312125" cy="561703"/>
          </a:xfrm>
        </p:grpSpPr>
        <p:sp>
          <p:nvSpPr>
            <p:cNvPr id="7" name="Rectangle 6">
              <a:extLst>
                <a:ext uri="{FF2B5EF4-FFF2-40B4-BE49-F238E27FC236}">
                  <a16:creationId xmlns:a16="http://schemas.microsoft.com/office/drawing/2014/main" id="{1F9CB5B2-4C4A-474C-8FE0-F16E38AECE7A}"/>
                </a:ext>
              </a:extLst>
            </p:cNvPr>
            <p:cNvSpPr/>
            <p:nvPr/>
          </p:nvSpPr>
          <p:spPr>
            <a:xfrm>
              <a:off x="6714309" y="6292040"/>
              <a:ext cx="2312125" cy="56170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bg1"/>
                </a:solidFill>
              </a:endParaRPr>
            </a:p>
          </p:txBody>
        </p:sp>
        <p:pic>
          <p:nvPicPr>
            <p:cNvPr id="8" name="Picture 7" descr="A picture containing drawing, table&#10;&#10;Description automatically generated">
              <a:extLst>
                <a:ext uri="{FF2B5EF4-FFF2-40B4-BE49-F238E27FC236}">
                  <a16:creationId xmlns:a16="http://schemas.microsoft.com/office/drawing/2014/main" id="{00236B80-ACD2-4688-B523-C7899D005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3496" y="6292040"/>
              <a:ext cx="2233749" cy="411604"/>
            </a:xfrm>
            <a:prstGeom prst="rect">
              <a:avLst/>
            </a:prstGeom>
          </p:spPr>
        </p:pic>
      </p:grpSp>
    </p:spTree>
    <p:extLst>
      <p:ext uri="{BB962C8B-B14F-4D97-AF65-F5344CB8AC3E}">
        <p14:creationId xmlns:p14="http://schemas.microsoft.com/office/powerpoint/2010/main" val="23460756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8812" y="4442622"/>
            <a:ext cx="2555776" cy="1699319"/>
          </a:xfrm>
          <a:prstGeom prst="rect">
            <a:avLst/>
          </a:prstGeom>
        </p:spPr>
      </p:pic>
      <p:sp>
        <p:nvSpPr>
          <p:cNvPr id="3" name="TextBox 2"/>
          <p:cNvSpPr txBox="1"/>
          <p:nvPr/>
        </p:nvSpPr>
        <p:spPr>
          <a:xfrm>
            <a:off x="281004" y="2133122"/>
            <a:ext cx="2304256" cy="369332"/>
          </a:xfrm>
          <a:prstGeom prst="rect">
            <a:avLst/>
          </a:prstGeom>
          <a:noFill/>
          <a:ln>
            <a:solidFill>
              <a:schemeClr val="accent1"/>
            </a:solidFill>
          </a:ln>
        </p:spPr>
        <p:txBody>
          <a:bodyPr wrap="square" rtlCol="0">
            <a:spAutoFit/>
          </a:bodyPr>
          <a:lstStyle/>
          <a:p>
            <a:endParaRPr lang="en-AU" dirty="0"/>
          </a:p>
        </p:txBody>
      </p:sp>
      <p:sp>
        <p:nvSpPr>
          <p:cNvPr id="5" name="TextBox 4"/>
          <p:cNvSpPr txBox="1"/>
          <p:nvPr/>
        </p:nvSpPr>
        <p:spPr>
          <a:xfrm>
            <a:off x="267284" y="2701657"/>
            <a:ext cx="2304256" cy="369332"/>
          </a:xfrm>
          <a:prstGeom prst="rect">
            <a:avLst/>
          </a:prstGeom>
          <a:noFill/>
          <a:ln>
            <a:solidFill>
              <a:schemeClr val="accent1"/>
            </a:solidFill>
          </a:ln>
        </p:spPr>
        <p:txBody>
          <a:bodyPr wrap="square" rtlCol="0">
            <a:spAutoFit/>
          </a:bodyPr>
          <a:lstStyle/>
          <a:p>
            <a:endParaRPr lang="en-AU" dirty="0"/>
          </a:p>
        </p:txBody>
      </p:sp>
      <p:sp>
        <p:nvSpPr>
          <p:cNvPr id="7" name="TextBox 6"/>
          <p:cNvSpPr txBox="1"/>
          <p:nvPr/>
        </p:nvSpPr>
        <p:spPr>
          <a:xfrm>
            <a:off x="288899" y="5258249"/>
            <a:ext cx="2304256" cy="369332"/>
          </a:xfrm>
          <a:prstGeom prst="rect">
            <a:avLst/>
          </a:prstGeom>
          <a:noFill/>
          <a:ln>
            <a:solidFill>
              <a:schemeClr val="accent1"/>
            </a:solidFill>
          </a:ln>
        </p:spPr>
        <p:txBody>
          <a:bodyPr wrap="square" rtlCol="0">
            <a:spAutoFit/>
          </a:bodyPr>
          <a:lstStyle/>
          <a:p>
            <a:endParaRPr lang="en-AU" dirty="0"/>
          </a:p>
        </p:txBody>
      </p:sp>
      <p:sp>
        <p:nvSpPr>
          <p:cNvPr id="8" name="TextBox 7"/>
          <p:cNvSpPr txBox="1"/>
          <p:nvPr/>
        </p:nvSpPr>
        <p:spPr>
          <a:xfrm>
            <a:off x="267284" y="4213024"/>
            <a:ext cx="2304256" cy="369332"/>
          </a:xfrm>
          <a:prstGeom prst="rect">
            <a:avLst/>
          </a:prstGeom>
          <a:noFill/>
          <a:ln>
            <a:solidFill>
              <a:schemeClr val="accent1"/>
            </a:solidFill>
          </a:ln>
        </p:spPr>
        <p:txBody>
          <a:bodyPr wrap="square" rtlCol="0">
            <a:spAutoFit/>
          </a:bodyPr>
          <a:lstStyle/>
          <a:p>
            <a:endParaRPr lang="en-AU" dirty="0"/>
          </a:p>
        </p:txBody>
      </p:sp>
      <p:sp>
        <p:nvSpPr>
          <p:cNvPr id="9" name="TextBox 8"/>
          <p:cNvSpPr txBox="1"/>
          <p:nvPr/>
        </p:nvSpPr>
        <p:spPr>
          <a:xfrm>
            <a:off x="269987" y="1683432"/>
            <a:ext cx="2304256" cy="369332"/>
          </a:xfrm>
          <a:prstGeom prst="rect">
            <a:avLst/>
          </a:prstGeom>
          <a:noFill/>
          <a:ln>
            <a:solidFill>
              <a:schemeClr val="accent1"/>
            </a:solidFill>
          </a:ln>
        </p:spPr>
        <p:txBody>
          <a:bodyPr wrap="square" rtlCol="0">
            <a:spAutoFit/>
          </a:bodyPr>
          <a:lstStyle/>
          <a:p>
            <a:endParaRPr lang="en-AU" dirty="0"/>
          </a:p>
        </p:txBody>
      </p:sp>
      <p:sp>
        <p:nvSpPr>
          <p:cNvPr id="11" name="TextBox 10"/>
          <p:cNvSpPr txBox="1"/>
          <p:nvPr/>
        </p:nvSpPr>
        <p:spPr>
          <a:xfrm>
            <a:off x="288899" y="4735840"/>
            <a:ext cx="2304256" cy="369332"/>
          </a:xfrm>
          <a:prstGeom prst="rect">
            <a:avLst/>
          </a:prstGeom>
          <a:noFill/>
          <a:ln>
            <a:solidFill>
              <a:schemeClr val="accent1"/>
            </a:solidFill>
          </a:ln>
        </p:spPr>
        <p:txBody>
          <a:bodyPr wrap="square" rtlCol="0">
            <a:spAutoFit/>
          </a:bodyPr>
          <a:lstStyle/>
          <a:p>
            <a:endParaRPr lang="en-AU" dirty="0"/>
          </a:p>
        </p:txBody>
      </p:sp>
      <p:sp>
        <p:nvSpPr>
          <p:cNvPr id="13" name="TextBox 12"/>
          <p:cNvSpPr txBox="1"/>
          <p:nvPr/>
        </p:nvSpPr>
        <p:spPr>
          <a:xfrm>
            <a:off x="267284" y="3722149"/>
            <a:ext cx="2304256" cy="369332"/>
          </a:xfrm>
          <a:prstGeom prst="rect">
            <a:avLst/>
          </a:prstGeom>
          <a:noFill/>
          <a:ln>
            <a:solidFill>
              <a:schemeClr val="accent1"/>
            </a:solidFill>
          </a:ln>
        </p:spPr>
        <p:txBody>
          <a:bodyPr wrap="square" rtlCol="0">
            <a:spAutoFit/>
          </a:bodyPr>
          <a:lstStyle/>
          <a:p>
            <a:endParaRPr lang="en-AU" dirty="0"/>
          </a:p>
        </p:txBody>
      </p:sp>
      <p:sp>
        <p:nvSpPr>
          <p:cNvPr id="15" name="TextBox 14"/>
          <p:cNvSpPr txBox="1"/>
          <p:nvPr/>
        </p:nvSpPr>
        <p:spPr>
          <a:xfrm>
            <a:off x="256913" y="3199740"/>
            <a:ext cx="2304256" cy="369332"/>
          </a:xfrm>
          <a:prstGeom prst="rect">
            <a:avLst/>
          </a:prstGeom>
          <a:noFill/>
          <a:ln>
            <a:solidFill>
              <a:schemeClr val="accent1"/>
            </a:solidFill>
          </a:ln>
        </p:spPr>
        <p:txBody>
          <a:bodyPr wrap="square" rtlCol="0">
            <a:spAutoFit/>
          </a:bodyPr>
          <a:lstStyle/>
          <a:p>
            <a:endParaRPr lang="en-AU" dirty="0"/>
          </a:p>
        </p:txBody>
      </p:sp>
      <p:sp>
        <p:nvSpPr>
          <p:cNvPr id="16" name="TextBox 15"/>
          <p:cNvSpPr txBox="1"/>
          <p:nvPr/>
        </p:nvSpPr>
        <p:spPr>
          <a:xfrm>
            <a:off x="2790492" y="1951767"/>
            <a:ext cx="2304256" cy="369332"/>
          </a:xfrm>
          <a:prstGeom prst="rect">
            <a:avLst/>
          </a:prstGeom>
          <a:noFill/>
          <a:ln>
            <a:solidFill>
              <a:schemeClr val="accent1"/>
            </a:solidFill>
          </a:ln>
        </p:spPr>
        <p:txBody>
          <a:bodyPr wrap="square" rtlCol="0">
            <a:spAutoFit/>
          </a:bodyPr>
          <a:lstStyle/>
          <a:p>
            <a:endParaRPr lang="en-AU" dirty="0"/>
          </a:p>
        </p:txBody>
      </p:sp>
      <p:sp>
        <p:nvSpPr>
          <p:cNvPr id="17" name="TextBox 16"/>
          <p:cNvSpPr txBox="1"/>
          <p:nvPr/>
        </p:nvSpPr>
        <p:spPr>
          <a:xfrm>
            <a:off x="2790492" y="2940841"/>
            <a:ext cx="2304256" cy="369332"/>
          </a:xfrm>
          <a:prstGeom prst="rect">
            <a:avLst/>
          </a:prstGeom>
          <a:noFill/>
          <a:ln>
            <a:solidFill>
              <a:schemeClr val="accent1"/>
            </a:solidFill>
          </a:ln>
        </p:spPr>
        <p:txBody>
          <a:bodyPr wrap="square" rtlCol="0">
            <a:spAutoFit/>
          </a:bodyPr>
          <a:lstStyle/>
          <a:p>
            <a:endParaRPr lang="en-AU" dirty="0"/>
          </a:p>
        </p:txBody>
      </p:sp>
      <p:sp>
        <p:nvSpPr>
          <p:cNvPr id="18" name="TextBox 17"/>
          <p:cNvSpPr txBox="1"/>
          <p:nvPr/>
        </p:nvSpPr>
        <p:spPr>
          <a:xfrm>
            <a:off x="2790492" y="3929915"/>
            <a:ext cx="2304256" cy="369332"/>
          </a:xfrm>
          <a:prstGeom prst="rect">
            <a:avLst/>
          </a:prstGeom>
          <a:noFill/>
          <a:ln>
            <a:solidFill>
              <a:schemeClr val="accent1"/>
            </a:solidFill>
          </a:ln>
        </p:spPr>
        <p:txBody>
          <a:bodyPr wrap="square" rtlCol="0">
            <a:spAutoFit/>
          </a:bodyPr>
          <a:lstStyle/>
          <a:p>
            <a:endParaRPr lang="en-AU" dirty="0"/>
          </a:p>
        </p:txBody>
      </p:sp>
      <p:sp>
        <p:nvSpPr>
          <p:cNvPr id="19" name="TextBox 18"/>
          <p:cNvSpPr txBox="1"/>
          <p:nvPr/>
        </p:nvSpPr>
        <p:spPr>
          <a:xfrm>
            <a:off x="5220072" y="2451375"/>
            <a:ext cx="2304256" cy="369332"/>
          </a:xfrm>
          <a:prstGeom prst="rect">
            <a:avLst/>
          </a:prstGeom>
          <a:noFill/>
          <a:ln>
            <a:solidFill>
              <a:schemeClr val="accent1"/>
            </a:solidFill>
          </a:ln>
        </p:spPr>
        <p:txBody>
          <a:bodyPr wrap="square" rtlCol="0">
            <a:spAutoFit/>
          </a:bodyPr>
          <a:lstStyle/>
          <a:p>
            <a:endParaRPr lang="en-AU" dirty="0"/>
          </a:p>
        </p:txBody>
      </p:sp>
      <p:sp>
        <p:nvSpPr>
          <p:cNvPr id="20" name="TextBox 19"/>
          <p:cNvSpPr txBox="1"/>
          <p:nvPr/>
        </p:nvSpPr>
        <p:spPr>
          <a:xfrm>
            <a:off x="6726458" y="3423591"/>
            <a:ext cx="2304256" cy="369332"/>
          </a:xfrm>
          <a:prstGeom prst="rect">
            <a:avLst/>
          </a:prstGeom>
          <a:noFill/>
          <a:ln>
            <a:solidFill>
              <a:schemeClr val="accent1"/>
            </a:solidFill>
          </a:ln>
        </p:spPr>
        <p:txBody>
          <a:bodyPr wrap="square" rtlCol="0">
            <a:spAutoFit/>
          </a:bodyPr>
          <a:lstStyle/>
          <a:p>
            <a:endParaRPr lang="en-AU" dirty="0"/>
          </a:p>
        </p:txBody>
      </p:sp>
      <p:sp>
        <p:nvSpPr>
          <p:cNvPr id="23" name="TextBox 22"/>
          <p:cNvSpPr txBox="1"/>
          <p:nvPr/>
        </p:nvSpPr>
        <p:spPr>
          <a:xfrm>
            <a:off x="5220072" y="4437112"/>
            <a:ext cx="2304256" cy="369332"/>
          </a:xfrm>
          <a:prstGeom prst="rect">
            <a:avLst/>
          </a:prstGeom>
          <a:noFill/>
          <a:ln>
            <a:solidFill>
              <a:schemeClr val="accent1"/>
            </a:solidFill>
          </a:ln>
        </p:spPr>
        <p:txBody>
          <a:bodyPr wrap="square" rtlCol="0">
            <a:spAutoFit/>
          </a:bodyPr>
          <a:lstStyle/>
          <a:p>
            <a:endParaRPr lang="en-AU" dirty="0"/>
          </a:p>
        </p:txBody>
      </p:sp>
      <p:sp>
        <p:nvSpPr>
          <p:cNvPr id="25" name="TextBox 24"/>
          <p:cNvSpPr txBox="1"/>
          <p:nvPr/>
        </p:nvSpPr>
        <p:spPr>
          <a:xfrm>
            <a:off x="2790492" y="4920506"/>
            <a:ext cx="2304256" cy="369332"/>
          </a:xfrm>
          <a:prstGeom prst="rect">
            <a:avLst/>
          </a:prstGeom>
          <a:noFill/>
          <a:ln>
            <a:solidFill>
              <a:schemeClr val="accent1"/>
            </a:solidFill>
          </a:ln>
        </p:spPr>
        <p:txBody>
          <a:bodyPr wrap="square" rtlCol="0">
            <a:spAutoFit/>
          </a:bodyPr>
          <a:lstStyle/>
          <a:p>
            <a:endParaRPr lang="en-AU" dirty="0"/>
          </a:p>
        </p:txBody>
      </p:sp>
      <p:sp>
        <p:nvSpPr>
          <p:cNvPr id="21" name="Title 1"/>
          <p:cNvSpPr>
            <a:spLocks noGrp="1"/>
          </p:cNvSpPr>
          <p:nvPr>
            <p:ph type="title"/>
          </p:nvPr>
        </p:nvSpPr>
        <p:spPr>
          <a:xfrm>
            <a:off x="0" y="815"/>
            <a:ext cx="7886700" cy="1325563"/>
          </a:xfrm>
        </p:spPr>
        <p:txBody>
          <a:bodyPr/>
          <a:lstStyle/>
          <a:p>
            <a:r>
              <a:rPr lang="en-AU" dirty="0"/>
              <a:t>Tournament Prioritiser</a:t>
            </a:r>
          </a:p>
        </p:txBody>
      </p:sp>
      <p:grpSp>
        <p:nvGrpSpPr>
          <p:cNvPr id="22" name="Group 21">
            <a:extLst>
              <a:ext uri="{FF2B5EF4-FFF2-40B4-BE49-F238E27FC236}">
                <a16:creationId xmlns:a16="http://schemas.microsoft.com/office/drawing/2014/main" id="{7AA31E2C-9D61-4137-8219-3F52552E76FC}"/>
              </a:ext>
            </a:extLst>
          </p:cNvPr>
          <p:cNvGrpSpPr/>
          <p:nvPr/>
        </p:nvGrpSpPr>
        <p:grpSpPr>
          <a:xfrm>
            <a:off x="6766561" y="6292040"/>
            <a:ext cx="2312125" cy="561703"/>
            <a:chOff x="6714309" y="6292040"/>
            <a:chExt cx="2312125" cy="561703"/>
          </a:xfrm>
        </p:grpSpPr>
        <p:sp>
          <p:nvSpPr>
            <p:cNvPr id="24" name="Rectangle 23">
              <a:extLst>
                <a:ext uri="{FF2B5EF4-FFF2-40B4-BE49-F238E27FC236}">
                  <a16:creationId xmlns:a16="http://schemas.microsoft.com/office/drawing/2014/main" id="{E3E51362-28E5-4448-A6E6-5E917088AB9F}"/>
                </a:ext>
              </a:extLst>
            </p:cNvPr>
            <p:cNvSpPr/>
            <p:nvPr/>
          </p:nvSpPr>
          <p:spPr>
            <a:xfrm>
              <a:off x="6714309" y="6292040"/>
              <a:ext cx="2312125" cy="56170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bg1"/>
                </a:solidFill>
              </a:endParaRPr>
            </a:p>
          </p:txBody>
        </p:sp>
        <p:pic>
          <p:nvPicPr>
            <p:cNvPr id="26" name="Picture 25" descr="A picture containing drawing, table&#10;&#10;Description automatically generated">
              <a:extLst>
                <a:ext uri="{FF2B5EF4-FFF2-40B4-BE49-F238E27FC236}">
                  <a16:creationId xmlns:a16="http://schemas.microsoft.com/office/drawing/2014/main" id="{40362C9A-909C-4D08-B08C-FE73B4AD57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3496" y="6292040"/>
              <a:ext cx="2233749" cy="411604"/>
            </a:xfrm>
            <a:prstGeom prst="rect">
              <a:avLst/>
            </a:prstGeom>
          </p:spPr>
        </p:pic>
      </p:grpSp>
    </p:spTree>
    <p:extLst>
      <p:ext uri="{BB962C8B-B14F-4D97-AF65-F5344CB8AC3E}">
        <p14:creationId xmlns:p14="http://schemas.microsoft.com/office/powerpoint/2010/main" val="9762275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325" y="171427"/>
            <a:ext cx="7886700" cy="1512404"/>
          </a:xfrm>
        </p:spPr>
        <p:txBody>
          <a:bodyPr/>
          <a:lstStyle/>
          <a:p>
            <a:r>
              <a:rPr lang="en-AU" dirty="0"/>
              <a:t>human continuum</a:t>
            </a:r>
          </a:p>
        </p:txBody>
      </p:sp>
      <p:cxnSp>
        <p:nvCxnSpPr>
          <p:cNvPr id="5" name="Straight Arrow Connector 4"/>
          <p:cNvCxnSpPr/>
          <p:nvPr/>
        </p:nvCxnSpPr>
        <p:spPr>
          <a:xfrm>
            <a:off x="561975" y="3409950"/>
            <a:ext cx="8020050" cy="38100"/>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61975" y="3619212"/>
            <a:ext cx="1981200" cy="584775"/>
          </a:xfrm>
          <a:prstGeom prst="rect">
            <a:avLst/>
          </a:prstGeom>
          <a:noFill/>
        </p:spPr>
        <p:txBody>
          <a:bodyPr wrap="square" rtlCol="0">
            <a:spAutoFit/>
          </a:bodyPr>
          <a:lstStyle/>
          <a:p>
            <a:r>
              <a:rPr lang="en-AU" sz="3200" dirty="0"/>
              <a:t>agree</a:t>
            </a:r>
          </a:p>
        </p:txBody>
      </p:sp>
      <p:sp>
        <p:nvSpPr>
          <p:cNvPr id="8" name="TextBox 7"/>
          <p:cNvSpPr txBox="1"/>
          <p:nvPr/>
        </p:nvSpPr>
        <p:spPr>
          <a:xfrm>
            <a:off x="6956425" y="3797300"/>
            <a:ext cx="1625600" cy="584775"/>
          </a:xfrm>
          <a:prstGeom prst="rect">
            <a:avLst/>
          </a:prstGeom>
          <a:noFill/>
        </p:spPr>
        <p:txBody>
          <a:bodyPr wrap="square" rtlCol="0">
            <a:spAutoFit/>
          </a:bodyPr>
          <a:lstStyle/>
          <a:p>
            <a:r>
              <a:rPr lang="en-AU" sz="3200" dirty="0"/>
              <a:t>disagree</a:t>
            </a:r>
          </a:p>
        </p:txBody>
      </p:sp>
      <p:grpSp>
        <p:nvGrpSpPr>
          <p:cNvPr id="6" name="Group 5">
            <a:extLst>
              <a:ext uri="{FF2B5EF4-FFF2-40B4-BE49-F238E27FC236}">
                <a16:creationId xmlns:a16="http://schemas.microsoft.com/office/drawing/2014/main" id="{2E25BCA2-3EDF-44FE-B2D3-6B715FA2561B}"/>
              </a:ext>
            </a:extLst>
          </p:cNvPr>
          <p:cNvGrpSpPr/>
          <p:nvPr/>
        </p:nvGrpSpPr>
        <p:grpSpPr>
          <a:xfrm>
            <a:off x="6766561" y="6292040"/>
            <a:ext cx="2312125" cy="561703"/>
            <a:chOff x="6714309" y="6292040"/>
            <a:chExt cx="2312125" cy="561703"/>
          </a:xfrm>
        </p:grpSpPr>
        <p:sp>
          <p:nvSpPr>
            <p:cNvPr id="9" name="Rectangle 8">
              <a:extLst>
                <a:ext uri="{FF2B5EF4-FFF2-40B4-BE49-F238E27FC236}">
                  <a16:creationId xmlns:a16="http://schemas.microsoft.com/office/drawing/2014/main" id="{46D897FB-4D76-4329-B989-F4E2AD375EFA}"/>
                </a:ext>
              </a:extLst>
            </p:cNvPr>
            <p:cNvSpPr/>
            <p:nvPr/>
          </p:nvSpPr>
          <p:spPr>
            <a:xfrm>
              <a:off x="6714309" y="6292040"/>
              <a:ext cx="2312125" cy="56170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bg1"/>
                </a:solidFill>
              </a:endParaRPr>
            </a:p>
          </p:txBody>
        </p:sp>
        <p:pic>
          <p:nvPicPr>
            <p:cNvPr id="10" name="Picture 9" descr="A picture containing drawing, table&#10;&#10;Description automatically generated">
              <a:extLst>
                <a:ext uri="{FF2B5EF4-FFF2-40B4-BE49-F238E27FC236}">
                  <a16:creationId xmlns:a16="http://schemas.microsoft.com/office/drawing/2014/main" id="{8D199680-6720-48A5-89FC-C26E33DFAD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3496" y="6292040"/>
              <a:ext cx="2233749" cy="411604"/>
            </a:xfrm>
            <a:prstGeom prst="rect">
              <a:avLst/>
            </a:prstGeom>
          </p:spPr>
        </p:pic>
      </p:grpSp>
    </p:spTree>
    <p:extLst>
      <p:ext uri="{BB962C8B-B14F-4D97-AF65-F5344CB8AC3E}">
        <p14:creationId xmlns:p14="http://schemas.microsoft.com/office/powerpoint/2010/main" val="22043109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914400" y="991226"/>
            <a:ext cx="7315200" cy="4875549"/>
          </a:xfrm>
          <a:prstGeom prst="rect">
            <a:avLst/>
          </a:prstGeom>
        </p:spPr>
      </p:pic>
      <p:sp>
        <p:nvSpPr>
          <p:cNvPr id="2" name="Title 1"/>
          <p:cNvSpPr>
            <a:spLocks noGrp="1"/>
          </p:cNvSpPr>
          <p:nvPr>
            <p:ph type="title"/>
          </p:nvPr>
        </p:nvSpPr>
        <p:spPr>
          <a:xfrm>
            <a:off x="0" y="758826"/>
            <a:ext cx="7886700" cy="1325563"/>
          </a:xfrm>
        </p:spPr>
        <p:txBody>
          <a:bodyPr>
            <a:normAutofit fontScale="90000"/>
          </a:bodyPr>
          <a:lstStyle/>
          <a:p>
            <a:r>
              <a:rPr lang="en-AU" b="1" dirty="0">
                <a:solidFill>
                  <a:srgbClr val="0070C0"/>
                </a:solidFill>
              </a:rPr>
              <a:t>Methods for Collaborative Learning</a:t>
            </a:r>
            <a:br>
              <a:rPr lang="en-AU" dirty="0"/>
            </a:br>
            <a:br>
              <a:rPr lang="en-AU" dirty="0"/>
            </a:br>
            <a:br>
              <a:rPr lang="en-AU" dirty="0"/>
            </a:br>
            <a:br>
              <a:rPr lang="en-AU" dirty="0"/>
            </a:br>
            <a:endParaRPr lang="en-AU" dirty="0"/>
          </a:p>
        </p:txBody>
      </p:sp>
      <p:sp>
        <p:nvSpPr>
          <p:cNvPr id="4" name="TextBox 3"/>
          <p:cNvSpPr txBox="1"/>
          <p:nvPr/>
        </p:nvSpPr>
        <p:spPr>
          <a:xfrm>
            <a:off x="1064260" y="5418605"/>
            <a:ext cx="7988300" cy="523220"/>
          </a:xfrm>
          <a:prstGeom prst="rect">
            <a:avLst/>
          </a:prstGeom>
          <a:noFill/>
        </p:spPr>
        <p:txBody>
          <a:bodyPr wrap="square" rtlCol="0">
            <a:spAutoFit/>
          </a:bodyPr>
          <a:lstStyle/>
          <a:p>
            <a:pPr algn="r"/>
            <a:r>
              <a:rPr lang="en-AU" sz="2800" b="1" dirty="0">
                <a:solidFill>
                  <a:srgbClr val="0070C0"/>
                </a:solidFill>
              </a:rPr>
              <a:t>Skill 6: Providing activities for collaborative learning</a:t>
            </a:r>
          </a:p>
        </p:txBody>
      </p:sp>
      <p:grpSp>
        <p:nvGrpSpPr>
          <p:cNvPr id="5" name="Group 4">
            <a:extLst>
              <a:ext uri="{FF2B5EF4-FFF2-40B4-BE49-F238E27FC236}">
                <a16:creationId xmlns:a16="http://schemas.microsoft.com/office/drawing/2014/main" id="{2522CD86-2076-4968-993E-99B069268741}"/>
              </a:ext>
            </a:extLst>
          </p:cNvPr>
          <p:cNvGrpSpPr/>
          <p:nvPr/>
        </p:nvGrpSpPr>
        <p:grpSpPr>
          <a:xfrm>
            <a:off x="6766561" y="6292040"/>
            <a:ext cx="2312125" cy="561703"/>
            <a:chOff x="6714309" y="6292040"/>
            <a:chExt cx="2312125" cy="561703"/>
          </a:xfrm>
        </p:grpSpPr>
        <p:sp>
          <p:nvSpPr>
            <p:cNvPr id="7" name="Rectangle 6">
              <a:extLst>
                <a:ext uri="{FF2B5EF4-FFF2-40B4-BE49-F238E27FC236}">
                  <a16:creationId xmlns:a16="http://schemas.microsoft.com/office/drawing/2014/main" id="{AA0F5B45-303A-4677-9CD5-AFBE1A61FD20}"/>
                </a:ext>
              </a:extLst>
            </p:cNvPr>
            <p:cNvSpPr/>
            <p:nvPr/>
          </p:nvSpPr>
          <p:spPr>
            <a:xfrm>
              <a:off x="6714309" y="6292040"/>
              <a:ext cx="2312125" cy="56170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bg1"/>
                </a:solidFill>
              </a:endParaRPr>
            </a:p>
          </p:txBody>
        </p:sp>
        <p:pic>
          <p:nvPicPr>
            <p:cNvPr id="8" name="Picture 7" descr="A picture containing drawing, table&#10;&#10;Description automatically generated">
              <a:extLst>
                <a:ext uri="{FF2B5EF4-FFF2-40B4-BE49-F238E27FC236}">
                  <a16:creationId xmlns:a16="http://schemas.microsoft.com/office/drawing/2014/main" id="{E1AB5328-8C5C-4703-81EA-2BA3F7391E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3496" y="6292040"/>
              <a:ext cx="2233749" cy="411604"/>
            </a:xfrm>
            <a:prstGeom prst="rect">
              <a:avLst/>
            </a:prstGeom>
          </p:spPr>
        </p:pic>
      </p:grpSp>
    </p:spTree>
    <p:extLst>
      <p:ext uri="{BB962C8B-B14F-4D97-AF65-F5344CB8AC3E}">
        <p14:creationId xmlns:p14="http://schemas.microsoft.com/office/powerpoint/2010/main" val="32782589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840" y="661416"/>
            <a:ext cx="7132320" cy="5535168"/>
          </a:xfrm>
          <a:prstGeom prst="rect">
            <a:avLst/>
          </a:prstGeom>
        </p:spPr>
      </p:pic>
      <p:sp>
        <p:nvSpPr>
          <p:cNvPr id="2" name="Title 1"/>
          <p:cNvSpPr>
            <a:spLocks noGrp="1"/>
          </p:cNvSpPr>
          <p:nvPr>
            <p:ph type="title"/>
          </p:nvPr>
        </p:nvSpPr>
        <p:spPr>
          <a:xfrm>
            <a:off x="417444" y="149087"/>
            <a:ext cx="7886700" cy="1325563"/>
          </a:xfrm>
        </p:spPr>
        <p:txBody>
          <a:bodyPr/>
          <a:lstStyle/>
          <a:p>
            <a:r>
              <a:rPr lang="en-AU" dirty="0"/>
              <a:t>Round Robin and Hot Potato</a:t>
            </a:r>
          </a:p>
        </p:txBody>
      </p:sp>
      <p:grpSp>
        <p:nvGrpSpPr>
          <p:cNvPr id="5" name="Group 4">
            <a:extLst>
              <a:ext uri="{FF2B5EF4-FFF2-40B4-BE49-F238E27FC236}">
                <a16:creationId xmlns:a16="http://schemas.microsoft.com/office/drawing/2014/main" id="{AB3B3631-2878-4117-9524-BB6FF82084A6}"/>
              </a:ext>
            </a:extLst>
          </p:cNvPr>
          <p:cNvGrpSpPr/>
          <p:nvPr/>
        </p:nvGrpSpPr>
        <p:grpSpPr>
          <a:xfrm>
            <a:off x="6766561" y="6292040"/>
            <a:ext cx="2312125" cy="561703"/>
            <a:chOff x="6714309" y="6292040"/>
            <a:chExt cx="2312125" cy="561703"/>
          </a:xfrm>
        </p:grpSpPr>
        <p:sp>
          <p:nvSpPr>
            <p:cNvPr id="6" name="Rectangle 5">
              <a:extLst>
                <a:ext uri="{FF2B5EF4-FFF2-40B4-BE49-F238E27FC236}">
                  <a16:creationId xmlns:a16="http://schemas.microsoft.com/office/drawing/2014/main" id="{14153473-953A-43C6-B0ED-C1716B701603}"/>
                </a:ext>
              </a:extLst>
            </p:cNvPr>
            <p:cNvSpPr/>
            <p:nvPr/>
          </p:nvSpPr>
          <p:spPr>
            <a:xfrm>
              <a:off x="6714309" y="6292040"/>
              <a:ext cx="2312125" cy="56170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bg1"/>
                </a:solidFill>
              </a:endParaRPr>
            </a:p>
          </p:txBody>
        </p:sp>
        <p:pic>
          <p:nvPicPr>
            <p:cNvPr id="7" name="Picture 6" descr="A picture containing drawing, table&#10;&#10;Description automatically generated">
              <a:extLst>
                <a:ext uri="{FF2B5EF4-FFF2-40B4-BE49-F238E27FC236}">
                  <a16:creationId xmlns:a16="http://schemas.microsoft.com/office/drawing/2014/main" id="{636DABCF-DB22-422C-9110-08CA4E6F35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3496" y="6292040"/>
              <a:ext cx="2233749" cy="411604"/>
            </a:xfrm>
            <a:prstGeom prst="rect">
              <a:avLst/>
            </a:prstGeom>
          </p:spPr>
        </p:pic>
      </p:grpSp>
    </p:spTree>
    <p:extLst>
      <p:ext uri="{BB962C8B-B14F-4D97-AF65-F5344CB8AC3E}">
        <p14:creationId xmlns:p14="http://schemas.microsoft.com/office/powerpoint/2010/main" val="27976222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325563"/>
          </a:xfrm>
        </p:spPr>
        <p:txBody>
          <a:bodyPr/>
          <a:lstStyle/>
          <a:p>
            <a:r>
              <a:rPr lang="en-AU" dirty="0"/>
              <a:t>Judge and Jury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800" y="1388535"/>
            <a:ext cx="8204200" cy="5469466"/>
          </a:xfrm>
          <a:prstGeom prst="rect">
            <a:avLst/>
          </a:prstGeom>
        </p:spPr>
      </p:pic>
      <p:grpSp>
        <p:nvGrpSpPr>
          <p:cNvPr id="5" name="Group 4">
            <a:extLst>
              <a:ext uri="{FF2B5EF4-FFF2-40B4-BE49-F238E27FC236}">
                <a16:creationId xmlns:a16="http://schemas.microsoft.com/office/drawing/2014/main" id="{D63064E5-07E8-42B8-BE20-1E9EBC8BB855}"/>
              </a:ext>
            </a:extLst>
          </p:cNvPr>
          <p:cNvGrpSpPr/>
          <p:nvPr/>
        </p:nvGrpSpPr>
        <p:grpSpPr>
          <a:xfrm>
            <a:off x="6766561" y="6292040"/>
            <a:ext cx="2312125" cy="561703"/>
            <a:chOff x="6714309" y="6292040"/>
            <a:chExt cx="2312125" cy="561703"/>
          </a:xfrm>
        </p:grpSpPr>
        <p:sp>
          <p:nvSpPr>
            <p:cNvPr id="6" name="Rectangle 5">
              <a:extLst>
                <a:ext uri="{FF2B5EF4-FFF2-40B4-BE49-F238E27FC236}">
                  <a16:creationId xmlns:a16="http://schemas.microsoft.com/office/drawing/2014/main" id="{61C05A83-F200-4868-9938-EF5034A1E07A}"/>
                </a:ext>
              </a:extLst>
            </p:cNvPr>
            <p:cNvSpPr/>
            <p:nvPr/>
          </p:nvSpPr>
          <p:spPr>
            <a:xfrm>
              <a:off x="6714309" y="6292040"/>
              <a:ext cx="2312125" cy="56170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bg1"/>
                </a:solidFill>
              </a:endParaRPr>
            </a:p>
          </p:txBody>
        </p:sp>
        <p:pic>
          <p:nvPicPr>
            <p:cNvPr id="7" name="Picture 6" descr="A picture containing drawing, table&#10;&#10;Description automatically generated">
              <a:extLst>
                <a:ext uri="{FF2B5EF4-FFF2-40B4-BE49-F238E27FC236}">
                  <a16:creationId xmlns:a16="http://schemas.microsoft.com/office/drawing/2014/main" id="{543BC333-A3EA-4998-B906-405B0D5269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3496" y="6292040"/>
              <a:ext cx="2233749" cy="411604"/>
            </a:xfrm>
            <a:prstGeom prst="rect">
              <a:avLst/>
            </a:prstGeom>
          </p:spPr>
        </p:pic>
      </p:grpSp>
    </p:spTree>
    <p:extLst>
      <p:ext uri="{BB962C8B-B14F-4D97-AF65-F5344CB8AC3E}">
        <p14:creationId xmlns:p14="http://schemas.microsoft.com/office/powerpoint/2010/main" val="1630910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914400" y="991226"/>
            <a:ext cx="7315200" cy="4875549"/>
          </a:xfrm>
          <a:prstGeom prst="rect">
            <a:avLst/>
          </a:prstGeom>
        </p:spPr>
      </p:pic>
      <p:sp>
        <p:nvSpPr>
          <p:cNvPr id="2" name="Title 1"/>
          <p:cNvSpPr>
            <a:spLocks noGrp="1"/>
          </p:cNvSpPr>
          <p:nvPr>
            <p:ph type="title"/>
          </p:nvPr>
        </p:nvSpPr>
        <p:spPr>
          <a:xfrm>
            <a:off x="0" y="746126"/>
            <a:ext cx="7886700" cy="1325563"/>
          </a:xfrm>
        </p:spPr>
        <p:txBody>
          <a:bodyPr>
            <a:normAutofit fontScale="90000"/>
          </a:bodyPr>
          <a:lstStyle/>
          <a:p>
            <a:r>
              <a:rPr lang="en-AU" b="1" dirty="0">
                <a:solidFill>
                  <a:srgbClr val="0070C0"/>
                </a:solidFill>
              </a:rPr>
              <a:t>Communicating</a:t>
            </a:r>
            <a:br>
              <a:rPr lang="en-AU" dirty="0"/>
            </a:br>
            <a:br>
              <a:rPr lang="en-AU" dirty="0"/>
            </a:br>
            <a:br>
              <a:rPr lang="en-AU" dirty="0"/>
            </a:br>
            <a:br>
              <a:rPr lang="en-AU" dirty="0"/>
            </a:br>
            <a:endParaRPr lang="en-AU" dirty="0"/>
          </a:p>
        </p:txBody>
      </p:sp>
      <p:sp>
        <p:nvSpPr>
          <p:cNvPr id="4" name="TextBox 3"/>
          <p:cNvSpPr txBox="1"/>
          <p:nvPr/>
        </p:nvSpPr>
        <p:spPr>
          <a:xfrm>
            <a:off x="979714" y="5343554"/>
            <a:ext cx="7988300" cy="523220"/>
          </a:xfrm>
          <a:prstGeom prst="rect">
            <a:avLst/>
          </a:prstGeom>
          <a:noFill/>
        </p:spPr>
        <p:txBody>
          <a:bodyPr wrap="square" rtlCol="0">
            <a:spAutoFit/>
          </a:bodyPr>
          <a:lstStyle/>
          <a:p>
            <a:pPr algn="r"/>
            <a:r>
              <a:rPr lang="en-AU" sz="2800" b="1" dirty="0">
                <a:solidFill>
                  <a:srgbClr val="0070C0"/>
                </a:solidFill>
              </a:rPr>
              <a:t>Skill 7: Communicating ideas and information clearly</a:t>
            </a:r>
          </a:p>
        </p:txBody>
      </p:sp>
      <p:grpSp>
        <p:nvGrpSpPr>
          <p:cNvPr id="5" name="Group 4">
            <a:extLst>
              <a:ext uri="{FF2B5EF4-FFF2-40B4-BE49-F238E27FC236}">
                <a16:creationId xmlns:a16="http://schemas.microsoft.com/office/drawing/2014/main" id="{F5C9D0A8-7728-472F-9ECB-8451881C36AE}"/>
              </a:ext>
            </a:extLst>
          </p:cNvPr>
          <p:cNvGrpSpPr/>
          <p:nvPr/>
        </p:nvGrpSpPr>
        <p:grpSpPr>
          <a:xfrm>
            <a:off x="6766561" y="6292040"/>
            <a:ext cx="2312125" cy="561703"/>
            <a:chOff x="6714309" y="6292040"/>
            <a:chExt cx="2312125" cy="561703"/>
          </a:xfrm>
        </p:grpSpPr>
        <p:sp>
          <p:nvSpPr>
            <p:cNvPr id="7" name="Rectangle 6">
              <a:extLst>
                <a:ext uri="{FF2B5EF4-FFF2-40B4-BE49-F238E27FC236}">
                  <a16:creationId xmlns:a16="http://schemas.microsoft.com/office/drawing/2014/main" id="{8BA761D6-12D3-49D5-AF2A-E73063F4E7CA}"/>
                </a:ext>
              </a:extLst>
            </p:cNvPr>
            <p:cNvSpPr/>
            <p:nvPr/>
          </p:nvSpPr>
          <p:spPr>
            <a:xfrm>
              <a:off x="6714309" y="6292040"/>
              <a:ext cx="2312125" cy="56170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bg1"/>
                </a:solidFill>
              </a:endParaRPr>
            </a:p>
          </p:txBody>
        </p:sp>
        <p:pic>
          <p:nvPicPr>
            <p:cNvPr id="8" name="Picture 7" descr="A picture containing drawing, table&#10;&#10;Description automatically generated">
              <a:extLst>
                <a:ext uri="{FF2B5EF4-FFF2-40B4-BE49-F238E27FC236}">
                  <a16:creationId xmlns:a16="http://schemas.microsoft.com/office/drawing/2014/main" id="{C84D73C2-1033-4355-B357-FAD8DB4D6E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3496" y="6292040"/>
              <a:ext cx="2233749" cy="411604"/>
            </a:xfrm>
            <a:prstGeom prst="rect">
              <a:avLst/>
            </a:prstGeom>
          </p:spPr>
        </p:pic>
      </p:grpSp>
    </p:spTree>
    <p:extLst>
      <p:ext uri="{BB962C8B-B14F-4D97-AF65-F5344CB8AC3E}">
        <p14:creationId xmlns:p14="http://schemas.microsoft.com/office/powerpoint/2010/main" val="16084077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j0438556.jpg"/>
          <p:cNvPicPr>
            <a:picLocks noChangeAspect="1"/>
          </p:cNvPicPr>
          <p:nvPr/>
        </p:nvPicPr>
        <p:blipFill>
          <a:blip r:embed="rId2" cstate="print"/>
          <a:stretch>
            <a:fillRect/>
          </a:stretch>
        </p:blipFill>
        <p:spPr>
          <a:xfrm rot="2883318">
            <a:off x="3188592" y="-790985"/>
            <a:ext cx="4285488" cy="6400800"/>
          </a:xfrm>
          <a:prstGeom prst="rect">
            <a:avLst/>
          </a:prstGeom>
        </p:spPr>
      </p:pic>
      <p:sp>
        <p:nvSpPr>
          <p:cNvPr id="4" name="TextBox 3"/>
          <p:cNvSpPr txBox="1"/>
          <p:nvPr/>
        </p:nvSpPr>
        <p:spPr>
          <a:xfrm>
            <a:off x="-396552" y="4005064"/>
            <a:ext cx="9540552" cy="2123658"/>
          </a:xfrm>
          <a:prstGeom prst="rect">
            <a:avLst/>
          </a:prstGeom>
          <a:noFill/>
        </p:spPr>
        <p:txBody>
          <a:bodyPr wrap="square" rtlCol="0">
            <a:spAutoFit/>
          </a:bodyPr>
          <a:lstStyle/>
          <a:p>
            <a:pPr algn="ctr"/>
            <a:r>
              <a:rPr lang="en-US" sz="4400" dirty="0">
                <a:solidFill>
                  <a:srgbClr val="3366FF"/>
                </a:solidFill>
                <a:latin typeface="Walters" pitchFamily="2" charset="0"/>
              </a:rPr>
              <a:t>from</a:t>
            </a:r>
            <a:endParaRPr lang="en-US" sz="8800" dirty="0">
              <a:solidFill>
                <a:srgbClr val="3366FF"/>
              </a:solidFill>
              <a:latin typeface="Walters" pitchFamily="2" charset="0"/>
            </a:endParaRPr>
          </a:p>
          <a:p>
            <a:pPr algn="ctr"/>
            <a:r>
              <a:rPr lang="en-US" sz="8800" dirty="0">
                <a:solidFill>
                  <a:srgbClr val="3366FF"/>
                </a:solidFill>
                <a:latin typeface="Walters" pitchFamily="2" charset="0"/>
              </a:rPr>
              <a:t>brainslides.com</a:t>
            </a:r>
          </a:p>
        </p:txBody>
      </p:sp>
      <p:sp>
        <p:nvSpPr>
          <p:cNvPr id="6" name="Rectangle 5"/>
          <p:cNvSpPr/>
          <p:nvPr/>
        </p:nvSpPr>
        <p:spPr>
          <a:xfrm rot="19164036">
            <a:off x="1111631" y="1513772"/>
            <a:ext cx="3943708" cy="1446550"/>
          </a:xfrm>
          <a:prstGeom prst="rect">
            <a:avLst/>
          </a:prstGeom>
        </p:spPr>
        <p:txBody>
          <a:bodyPr wrap="none">
            <a:spAutoFit/>
          </a:bodyPr>
          <a:lstStyle/>
          <a:p>
            <a:pPr algn="ctr"/>
            <a:r>
              <a:rPr lang="en-US" sz="8800" dirty="0">
                <a:solidFill>
                  <a:srgbClr val="3366FF"/>
                </a:solidFill>
                <a:latin typeface="Walters" pitchFamily="2" charset="0"/>
              </a:rPr>
              <a:t>4 ideas </a:t>
            </a:r>
          </a:p>
        </p:txBody>
      </p:sp>
      <p:grpSp>
        <p:nvGrpSpPr>
          <p:cNvPr id="7" name="Group 6">
            <a:extLst>
              <a:ext uri="{FF2B5EF4-FFF2-40B4-BE49-F238E27FC236}">
                <a16:creationId xmlns:a16="http://schemas.microsoft.com/office/drawing/2014/main" id="{2AFE53DA-1262-43BA-9C6A-8927A9FE2AD1}"/>
              </a:ext>
            </a:extLst>
          </p:cNvPr>
          <p:cNvGrpSpPr/>
          <p:nvPr/>
        </p:nvGrpSpPr>
        <p:grpSpPr>
          <a:xfrm>
            <a:off x="6766561" y="6292040"/>
            <a:ext cx="2312125" cy="561703"/>
            <a:chOff x="6714309" y="6292040"/>
            <a:chExt cx="2312125" cy="561703"/>
          </a:xfrm>
        </p:grpSpPr>
        <p:sp>
          <p:nvSpPr>
            <p:cNvPr id="8" name="Rectangle 7">
              <a:extLst>
                <a:ext uri="{FF2B5EF4-FFF2-40B4-BE49-F238E27FC236}">
                  <a16:creationId xmlns:a16="http://schemas.microsoft.com/office/drawing/2014/main" id="{454E105F-ED96-433E-B0B5-2269C7D264FC}"/>
                </a:ext>
              </a:extLst>
            </p:cNvPr>
            <p:cNvSpPr/>
            <p:nvPr/>
          </p:nvSpPr>
          <p:spPr>
            <a:xfrm>
              <a:off x="6714309" y="6292040"/>
              <a:ext cx="2312125" cy="56170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bg1"/>
                </a:solidFill>
              </a:endParaRPr>
            </a:p>
          </p:txBody>
        </p:sp>
        <p:pic>
          <p:nvPicPr>
            <p:cNvPr id="9" name="Picture 8" descr="A picture containing drawing, table&#10;&#10;Description automatically generated">
              <a:extLst>
                <a:ext uri="{FF2B5EF4-FFF2-40B4-BE49-F238E27FC236}">
                  <a16:creationId xmlns:a16="http://schemas.microsoft.com/office/drawing/2014/main" id="{6A31F096-F9D9-4BB5-ACD3-67E2D98A6D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3496" y="6292040"/>
              <a:ext cx="2233749" cy="411604"/>
            </a:xfrm>
            <a:prstGeom prst="rect">
              <a:avLst/>
            </a:prstGeom>
          </p:spPr>
        </p:pic>
      </p:grpSp>
    </p:spTree>
    <p:extLst>
      <p:ext uri="{BB962C8B-B14F-4D97-AF65-F5344CB8AC3E}">
        <p14:creationId xmlns:p14="http://schemas.microsoft.com/office/powerpoint/2010/main" val="3742499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27936" b="25333"/>
          <a:stretch/>
        </p:blipFill>
        <p:spPr>
          <a:xfrm>
            <a:off x="0" y="0"/>
            <a:ext cx="9142448" cy="6926580"/>
          </a:xfrm>
          <a:prstGeom prst="rect">
            <a:avLst/>
          </a:prstGeom>
        </p:spPr>
      </p:pic>
      <p:sp>
        <p:nvSpPr>
          <p:cNvPr id="5" name="Content Placeholder 4"/>
          <p:cNvSpPr>
            <a:spLocks noGrp="1"/>
          </p:cNvSpPr>
          <p:nvPr>
            <p:ph idx="1"/>
          </p:nvPr>
        </p:nvSpPr>
        <p:spPr>
          <a:xfrm>
            <a:off x="912848" y="154356"/>
            <a:ext cx="8229600" cy="654534"/>
          </a:xfrm>
        </p:spPr>
        <p:txBody>
          <a:bodyPr/>
          <a:lstStyle/>
          <a:p>
            <a:pPr marL="0" indent="0">
              <a:buNone/>
            </a:pPr>
            <a:r>
              <a:rPr lang="en-US" dirty="0">
                <a:solidFill>
                  <a:schemeClr val="bg1"/>
                </a:solidFill>
                <a:effectLst>
                  <a:outerShdw blurRad="38100" dist="38100" dir="2700000" algn="tl">
                    <a:srgbClr val="000000">
                      <a:alpha val="43137"/>
                    </a:srgbClr>
                  </a:outerShdw>
                </a:effectLst>
                <a:latin typeface="Franklin Gothic Medium"/>
              </a:rPr>
              <a:t>Jonathan Sargeant    </a:t>
            </a:r>
            <a:r>
              <a:rPr lang="en-US" sz="2800" dirty="0">
                <a:solidFill>
                  <a:schemeClr val="bg1"/>
                </a:solidFill>
                <a:effectLst>
                  <a:outerShdw blurRad="38100" dist="38100" dir="2700000" algn="tl">
                    <a:srgbClr val="000000">
                      <a:alpha val="43137"/>
                    </a:srgbClr>
                  </a:outerShdw>
                </a:effectLst>
              </a:rPr>
              <a:t>Director of Lay Education</a:t>
            </a:r>
          </a:p>
        </p:txBody>
      </p:sp>
      <p:grpSp>
        <p:nvGrpSpPr>
          <p:cNvPr id="8" name="Group 7">
            <a:extLst>
              <a:ext uri="{FF2B5EF4-FFF2-40B4-BE49-F238E27FC236}">
                <a16:creationId xmlns:a16="http://schemas.microsoft.com/office/drawing/2014/main" id="{1DB09FF1-C50B-4F03-8F21-4B7A5E5825AD}"/>
              </a:ext>
            </a:extLst>
          </p:cNvPr>
          <p:cNvGrpSpPr/>
          <p:nvPr/>
        </p:nvGrpSpPr>
        <p:grpSpPr>
          <a:xfrm>
            <a:off x="6766561" y="6292040"/>
            <a:ext cx="2312125" cy="561703"/>
            <a:chOff x="6714309" y="6292040"/>
            <a:chExt cx="2312125" cy="561703"/>
          </a:xfrm>
        </p:grpSpPr>
        <p:sp>
          <p:nvSpPr>
            <p:cNvPr id="6" name="Rectangle 5">
              <a:extLst>
                <a:ext uri="{FF2B5EF4-FFF2-40B4-BE49-F238E27FC236}">
                  <a16:creationId xmlns:a16="http://schemas.microsoft.com/office/drawing/2014/main" id="{640F2933-62F9-4CB1-9CB6-10CF78B8DEC6}"/>
                </a:ext>
              </a:extLst>
            </p:cNvPr>
            <p:cNvSpPr/>
            <p:nvPr/>
          </p:nvSpPr>
          <p:spPr>
            <a:xfrm>
              <a:off x="6714309" y="6292040"/>
              <a:ext cx="2312125" cy="56170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bg1"/>
                </a:solidFill>
              </a:endParaRPr>
            </a:p>
          </p:txBody>
        </p:sp>
        <p:pic>
          <p:nvPicPr>
            <p:cNvPr id="7" name="Picture 6" descr="A picture containing drawing, table&#10;&#10;Description automatically generated">
              <a:extLst>
                <a:ext uri="{FF2B5EF4-FFF2-40B4-BE49-F238E27FC236}">
                  <a16:creationId xmlns:a16="http://schemas.microsoft.com/office/drawing/2014/main" id="{6C60E7E9-61F5-4F02-9135-7C5B4A1C7F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3496" y="6292040"/>
              <a:ext cx="2233749" cy="411604"/>
            </a:xfrm>
            <a:prstGeom prst="rect">
              <a:avLst/>
            </a:prstGeom>
          </p:spPr>
        </p:pic>
      </p:grpSp>
    </p:spTree>
    <p:extLst>
      <p:ext uri="{BB962C8B-B14F-4D97-AF65-F5344CB8AC3E}">
        <p14:creationId xmlns:p14="http://schemas.microsoft.com/office/powerpoint/2010/main" val="387995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7" name="Picture 3"/>
          <p:cNvPicPr>
            <a:picLocks noChangeAspect="1" noChangeArrowheads="1"/>
          </p:cNvPicPr>
          <p:nvPr/>
        </p:nvPicPr>
        <p:blipFill>
          <a:blip r:embed="rId2" cstate="print"/>
          <a:srcRect/>
          <a:stretch>
            <a:fillRect/>
          </a:stretch>
        </p:blipFill>
        <p:spPr bwMode="auto">
          <a:xfrm>
            <a:off x="0" y="0"/>
            <a:ext cx="12192000" cy="7620000"/>
          </a:xfrm>
          <a:prstGeom prst="rect">
            <a:avLst/>
          </a:prstGeom>
          <a:noFill/>
          <a:ln w="9525">
            <a:noFill/>
            <a:miter lim="800000"/>
            <a:headEnd/>
            <a:tailEnd/>
          </a:ln>
        </p:spPr>
      </p:pic>
      <p:grpSp>
        <p:nvGrpSpPr>
          <p:cNvPr id="5" name="Group 4">
            <a:extLst>
              <a:ext uri="{FF2B5EF4-FFF2-40B4-BE49-F238E27FC236}">
                <a16:creationId xmlns:a16="http://schemas.microsoft.com/office/drawing/2014/main" id="{1623772F-E335-49CD-BBE1-0D6E816F31A2}"/>
              </a:ext>
            </a:extLst>
          </p:cNvPr>
          <p:cNvGrpSpPr/>
          <p:nvPr/>
        </p:nvGrpSpPr>
        <p:grpSpPr>
          <a:xfrm>
            <a:off x="6766561" y="6292040"/>
            <a:ext cx="2312125" cy="561703"/>
            <a:chOff x="6714309" y="6292040"/>
            <a:chExt cx="2312125" cy="561703"/>
          </a:xfrm>
        </p:grpSpPr>
        <p:sp>
          <p:nvSpPr>
            <p:cNvPr id="6" name="Rectangle 5">
              <a:extLst>
                <a:ext uri="{FF2B5EF4-FFF2-40B4-BE49-F238E27FC236}">
                  <a16:creationId xmlns:a16="http://schemas.microsoft.com/office/drawing/2014/main" id="{089FBF91-0307-4D90-9342-7B53FC840D05}"/>
                </a:ext>
              </a:extLst>
            </p:cNvPr>
            <p:cNvSpPr/>
            <p:nvPr/>
          </p:nvSpPr>
          <p:spPr>
            <a:xfrm>
              <a:off x="6714309" y="6292040"/>
              <a:ext cx="2312125" cy="56170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bg1"/>
                </a:solidFill>
              </a:endParaRPr>
            </a:p>
          </p:txBody>
        </p:sp>
        <p:pic>
          <p:nvPicPr>
            <p:cNvPr id="7" name="Picture 6" descr="A picture containing drawing, table&#10;&#10;Description automatically generated">
              <a:extLst>
                <a:ext uri="{FF2B5EF4-FFF2-40B4-BE49-F238E27FC236}">
                  <a16:creationId xmlns:a16="http://schemas.microsoft.com/office/drawing/2014/main" id="{EE6FBBAE-B7E8-4A3B-84C4-F52C15F4D6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3496" y="6292040"/>
              <a:ext cx="2233749" cy="411604"/>
            </a:xfrm>
            <a:prstGeom prst="rect">
              <a:avLst/>
            </a:prstGeom>
          </p:spPr>
        </p:pic>
      </p:grpSp>
    </p:spTree>
    <p:extLst>
      <p:ext uri="{BB962C8B-B14F-4D97-AF65-F5344CB8AC3E}">
        <p14:creationId xmlns:p14="http://schemas.microsoft.com/office/powerpoint/2010/main" val="2171016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34880" y="5013176"/>
            <a:ext cx="5509120" cy="1446550"/>
          </a:xfrm>
          <a:prstGeom prst="rect">
            <a:avLst/>
          </a:prstGeom>
          <a:noFill/>
        </p:spPr>
        <p:txBody>
          <a:bodyPr wrap="square" rtlCol="0">
            <a:spAutoFit/>
          </a:bodyPr>
          <a:lstStyle/>
          <a:p>
            <a:r>
              <a:rPr lang="en-US" sz="8800" dirty="0">
                <a:solidFill>
                  <a:srgbClr val="FF0000"/>
                </a:solidFill>
                <a:latin typeface="Walters" pitchFamily="2" charset="0"/>
              </a:rPr>
              <a:t>visual cues</a:t>
            </a:r>
          </a:p>
        </p:txBody>
      </p:sp>
      <p:sp>
        <p:nvSpPr>
          <p:cNvPr id="3" name="Oval 2"/>
          <p:cNvSpPr/>
          <p:nvPr/>
        </p:nvSpPr>
        <p:spPr>
          <a:xfrm>
            <a:off x="2195736" y="4293096"/>
            <a:ext cx="1296144" cy="12241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1619672" y="3861048"/>
            <a:ext cx="1008112" cy="9521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475656" y="3429000"/>
            <a:ext cx="792088" cy="7480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331640" y="3068960"/>
            <a:ext cx="576064" cy="5369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403B0227-D095-460F-B20C-4B373FBAE41F}"/>
              </a:ext>
            </a:extLst>
          </p:cNvPr>
          <p:cNvGrpSpPr/>
          <p:nvPr/>
        </p:nvGrpSpPr>
        <p:grpSpPr>
          <a:xfrm>
            <a:off x="6766561" y="6292040"/>
            <a:ext cx="2312125" cy="561703"/>
            <a:chOff x="6714309" y="6292040"/>
            <a:chExt cx="2312125" cy="561703"/>
          </a:xfrm>
        </p:grpSpPr>
        <p:sp>
          <p:nvSpPr>
            <p:cNvPr id="8" name="Rectangle 7">
              <a:extLst>
                <a:ext uri="{FF2B5EF4-FFF2-40B4-BE49-F238E27FC236}">
                  <a16:creationId xmlns:a16="http://schemas.microsoft.com/office/drawing/2014/main" id="{EA23D7F0-EFDD-49D4-9EE0-1690A8BB6952}"/>
                </a:ext>
              </a:extLst>
            </p:cNvPr>
            <p:cNvSpPr/>
            <p:nvPr/>
          </p:nvSpPr>
          <p:spPr>
            <a:xfrm>
              <a:off x="6714309" y="6292040"/>
              <a:ext cx="2312125" cy="56170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bg1"/>
                </a:solidFill>
              </a:endParaRPr>
            </a:p>
          </p:txBody>
        </p:sp>
        <p:pic>
          <p:nvPicPr>
            <p:cNvPr id="9" name="Picture 8" descr="A picture containing drawing, table&#10;&#10;Description automatically generated">
              <a:extLst>
                <a:ext uri="{FF2B5EF4-FFF2-40B4-BE49-F238E27FC236}">
                  <a16:creationId xmlns:a16="http://schemas.microsoft.com/office/drawing/2014/main" id="{D7223862-48B8-49C8-8C26-3E4C3B723C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3496" y="6292040"/>
              <a:ext cx="2233749" cy="411604"/>
            </a:xfrm>
            <a:prstGeom prst="rect">
              <a:avLst/>
            </a:prstGeom>
          </p:spPr>
        </p:pic>
      </p:grpSp>
    </p:spTree>
    <p:extLst>
      <p:ext uri="{BB962C8B-B14F-4D97-AF65-F5344CB8AC3E}">
        <p14:creationId xmlns:p14="http://schemas.microsoft.com/office/powerpoint/2010/main" val="5121558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P900403545.JPG"/>
          <p:cNvPicPr>
            <a:picLocks noChangeAspect="1"/>
          </p:cNvPicPr>
          <p:nvPr/>
        </p:nvPicPr>
        <p:blipFill>
          <a:blip r:embed="rId2" cstate="print"/>
          <a:stretch>
            <a:fillRect/>
          </a:stretch>
        </p:blipFill>
        <p:spPr>
          <a:xfrm>
            <a:off x="0" y="0"/>
            <a:ext cx="10291020" cy="6858000"/>
          </a:xfrm>
          <a:prstGeom prst="rect">
            <a:avLst/>
          </a:prstGeom>
        </p:spPr>
      </p:pic>
      <p:sp>
        <p:nvSpPr>
          <p:cNvPr id="6" name="Rounded Rectangle 5"/>
          <p:cNvSpPr/>
          <p:nvPr/>
        </p:nvSpPr>
        <p:spPr>
          <a:xfrm>
            <a:off x="0" y="0"/>
            <a:ext cx="3240360" cy="2376264"/>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0"/>
            <a:ext cx="2952328" cy="2308324"/>
          </a:xfrm>
          <a:prstGeom prst="rect">
            <a:avLst/>
          </a:prstGeom>
          <a:noFill/>
        </p:spPr>
        <p:txBody>
          <a:bodyPr wrap="square" rtlCol="0">
            <a:spAutoFit/>
          </a:bodyPr>
          <a:lstStyle/>
          <a:p>
            <a:r>
              <a:rPr lang="en-US" sz="7200" b="1" dirty="0">
                <a:solidFill>
                  <a:srgbClr val="00B0F0"/>
                </a:solidFill>
                <a:latin typeface="Walters" pitchFamily="2" charset="0"/>
              </a:rPr>
              <a:t>caloric intake</a:t>
            </a:r>
          </a:p>
        </p:txBody>
      </p:sp>
    </p:spTree>
    <p:extLst>
      <p:ext uri="{BB962C8B-B14F-4D97-AF65-F5344CB8AC3E}">
        <p14:creationId xmlns:p14="http://schemas.microsoft.com/office/powerpoint/2010/main" val="19942049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P900448468.JPG"/>
          <p:cNvPicPr>
            <a:picLocks noChangeAspect="1"/>
          </p:cNvPicPr>
          <p:nvPr/>
        </p:nvPicPr>
        <p:blipFill>
          <a:blip r:embed="rId2" cstate="print"/>
          <a:stretch>
            <a:fillRect/>
          </a:stretch>
        </p:blipFill>
        <p:spPr>
          <a:xfrm>
            <a:off x="0" y="-531440"/>
            <a:ext cx="9144000" cy="7802879"/>
          </a:xfrm>
          <a:prstGeom prst="rect">
            <a:avLst/>
          </a:prstGeom>
        </p:spPr>
      </p:pic>
      <p:sp>
        <p:nvSpPr>
          <p:cNvPr id="3" name="TextBox 2"/>
          <p:cNvSpPr txBox="1"/>
          <p:nvPr/>
        </p:nvSpPr>
        <p:spPr>
          <a:xfrm>
            <a:off x="1979712" y="-171400"/>
            <a:ext cx="5112568" cy="1107996"/>
          </a:xfrm>
          <a:prstGeom prst="rect">
            <a:avLst/>
          </a:prstGeom>
          <a:noFill/>
        </p:spPr>
        <p:txBody>
          <a:bodyPr wrap="square" rtlCol="0">
            <a:spAutoFit/>
          </a:bodyPr>
          <a:lstStyle/>
          <a:p>
            <a:r>
              <a:rPr lang="en-US" sz="6600" dirty="0">
                <a:solidFill>
                  <a:srgbClr val="FF33CC"/>
                </a:solidFill>
                <a:latin typeface="Walters" pitchFamily="2" charset="0"/>
              </a:rPr>
              <a:t>gossip</a:t>
            </a:r>
          </a:p>
        </p:txBody>
      </p:sp>
      <p:sp>
        <p:nvSpPr>
          <p:cNvPr id="4" name="Rectangular Callout 3"/>
          <p:cNvSpPr/>
          <p:nvPr/>
        </p:nvSpPr>
        <p:spPr>
          <a:xfrm>
            <a:off x="1907704" y="-387424"/>
            <a:ext cx="2411760" cy="1556792"/>
          </a:xfrm>
          <a:prstGeom prst="wedgeRectCallout">
            <a:avLst/>
          </a:prstGeom>
          <a:noFill/>
          <a:ln w="5715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58556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692696"/>
            <a:ext cx="5509120" cy="1446550"/>
          </a:xfrm>
          <a:prstGeom prst="rect">
            <a:avLst/>
          </a:prstGeom>
          <a:noFill/>
        </p:spPr>
        <p:txBody>
          <a:bodyPr wrap="square" rtlCol="0">
            <a:spAutoFit/>
          </a:bodyPr>
          <a:lstStyle/>
          <a:p>
            <a:r>
              <a:rPr lang="en-US" sz="8800" dirty="0">
                <a:solidFill>
                  <a:srgbClr val="FF33CC"/>
                </a:solidFill>
                <a:latin typeface="Walters" pitchFamily="2" charset="0"/>
              </a:rPr>
              <a:t>emotion</a:t>
            </a:r>
          </a:p>
        </p:txBody>
      </p:sp>
      <p:sp>
        <p:nvSpPr>
          <p:cNvPr id="7" name="Teardrop 6"/>
          <p:cNvSpPr/>
          <p:nvPr/>
        </p:nvSpPr>
        <p:spPr>
          <a:xfrm rot="18061828">
            <a:off x="4572363" y="2301818"/>
            <a:ext cx="720080" cy="576064"/>
          </a:xfrm>
          <a:prstGeom prst="teardrop">
            <a:avLst>
              <a:gd name="adj" fmla="val 174440"/>
            </a:avLst>
          </a:prstGeom>
          <a:no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ardrop 7"/>
          <p:cNvSpPr/>
          <p:nvPr/>
        </p:nvSpPr>
        <p:spPr>
          <a:xfrm rot="18061828">
            <a:off x="5220435" y="3885994"/>
            <a:ext cx="720080" cy="576064"/>
          </a:xfrm>
          <a:prstGeom prst="teardrop">
            <a:avLst>
              <a:gd name="adj" fmla="val 174440"/>
            </a:avLst>
          </a:prstGeom>
          <a:no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ardrop 8"/>
          <p:cNvSpPr/>
          <p:nvPr/>
        </p:nvSpPr>
        <p:spPr>
          <a:xfrm rot="18061828">
            <a:off x="5940515" y="5542179"/>
            <a:ext cx="720080" cy="576064"/>
          </a:xfrm>
          <a:prstGeom prst="teardrop">
            <a:avLst>
              <a:gd name="adj" fmla="val 174440"/>
            </a:avLst>
          </a:prstGeom>
          <a:no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38544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4284_five_generations.jpg"/>
          <p:cNvPicPr>
            <a:picLocks noChangeAspect="1"/>
          </p:cNvPicPr>
          <p:nvPr/>
        </p:nvPicPr>
        <p:blipFill>
          <a:blip r:embed="rId2" cstate="print"/>
          <a:stretch>
            <a:fillRect/>
          </a:stretch>
        </p:blipFill>
        <p:spPr>
          <a:xfrm>
            <a:off x="0" y="0"/>
            <a:ext cx="9144000" cy="6858000"/>
          </a:xfrm>
          <a:prstGeom prst="rect">
            <a:avLst/>
          </a:prstGeom>
        </p:spPr>
      </p:pic>
      <p:sp>
        <p:nvSpPr>
          <p:cNvPr id="6" name="TextBox 5"/>
          <p:cNvSpPr txBox="1"/>
          <p:nvPr/>
        </p:nvSpPr>
        <p:spPr>
          <a:xfrm rot="10800000">
            <a:off x="0" y="188640"/>
            <a:ext cx="1015663" cy="3564437"/>
          </a:xfrm>
          <a:prstGeom prst="rect">
            <a:avLst/>
          </a:prstGeom>
          <a:noFill/>
        </p:spPr>
        <p:txBody>
          <a:bodyPr vert="vert" wrap="none" rtlCol="0">
            <a:spAutoFit/>
          </a:bodyPr>
          <a:lstStyle/>
          <a:p>
            <a:r>
              <a:rPr lang="en-US" sz="5400" dirty="0">
                <a:solidFill>
                  <a:srgbClr val="FFFF00"/>
                </a:solidFill>
                <a:latin typeface="Walters" pitchFamily="2" charset="0"/>
              </a:rPr>
              <a:t>generations</a:t>
            </a:r>
          </a:p>
        </p:txBody>
      </p:sp>
    </p:spTree>
    <p:extLst>
      <p:ext uri="{BB962C8B-B14F-4D97-AF65-F5344CB8AC3E}">
        <p14:creationId xmlns:p14="http://schemas.microsoft.com/office/powerpoint/2010/main" val="23372548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tarvation_picture-640x428.png"/>
          <p:cNvPicPr>
            <a:picLocks noGrp="1" noChangeAspect="1"/>
          </p:cNvPicPr>
          <p:nvPr>
            <p:ph idx="1"/>
          </p:nvPr>
        </p:nvPicPr>
        <p:blipFill>
          <a:blip r:embed="rId2" cstate="print"/>
          <a:stretch>
            <a:fillRect/>
          </a:stretch>
        </p:blipFill>
        <p:spPr>
          <a:xfrm>
            <a:off x="-252536" y="0"/>
            <a:ext cx="10254953" cy="6858000"/>
          </a:xfrm>
        </p:spPr>
      </p:pic>
    </p:spTree>
    <p:extLst>
      <p:ext uri="{BB962C8B-B14F-4D97-AF65-F5344CB8AC3E}">
        <p14:creationId xmlns:p14="http://schemas.microsoft.com/office/powerpoint/2010/main" val="20404783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gan.JPG"/>
          <p:cNvPicPr>
            <a:picLocks noChangeAspect="1"/>
          </p:cNvPicPr>
          <p:nvPr/>
        </p:nvPicPr>
        <p:blipFill>
          <a:blip r:embed="rId2" cstate="print"/>
          <a:stretch>
            <a:fillRect/>
          </a:stretch>
        </p:blipFill>
        <p:spPr>
          <a:xfrm>
            <a:off x="0" y="0"/>
            <a:ext cx="5314614" cy="6858000"/>
          </a:xfrm>
          <a:prstGeom prst="rect">
            <a:avLst/>
          </a:prstGeom>
        </p:spPr>
      </p:pic>
      <p:sp>
        <p:nvSpPr>
          <p:cNvPr id="3" name="Oval Callout 2"/>
          <p:cNvSpPr/>
          <p:nvPr/>
        </p:nvSpPr>
        <p:spPr>
          <a:xfrm rot="2033739">
            <a:off x="5461312" y="420370"/>
            <a:ext cx="3744416" cy="2780928"/>
          </a:xfrm>
          <a:prstGeom prst="wedgeEllipseCallout">
            <a:avLst>
              <a:gd name="adj1" fmla="val -55230"/>
              <a:gd name="adj2" fmla="val 82006"/>
            </a:avLst>
          </a:prstGeom>
          <a:noFill/>
          <a:ln w="317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9900"/>
              </a:solidFill>
            </a:endParaRPr>
          </a:p>
        </p:txBody>
      </p:sp>
      <p:sp>
        <p:nvSpPr>
          <p:cNvPr id="4" name="TextBox 3"/>
          <p:cNvSpPr txBox="1"/>
          <p:nvPr/>
        </p:nvSpPr>
        <p:spPr>
          <a:xfrm>
            <a:off x="6660232" y="908720"/>
            <a:ext cx="1280030" cy="1754326"/>
          </a:xfrm>
          <a:prstGeom prst="rect">
            <a:avLst/>
          </a:prstGeom>
          <a:noFill/>
        </p:spPr>
        <p:txBody>
          <a:bodyPr wrap="none" rtlCol="0">
            <a:spAutoFit/>
          </a:bodyPr>
          <a:lstStyle/>
          <a:p>
            <a:r>
              <a:rPr lang="en-US" sz="3600" b="1" dirty="0">
                <a:solidFill>
                  <a:srgbClr val="FF9900"/>
                </a:solidFill>
                <a:latin typeface="Walters" pitchFamily="2" charset="0"/>
              </a:rPr>
              <a:t>I am </a:t>
            </a:r>
          </a:p>
          <a:p>
            <a:r>
              <a:rPr lang="en-US" sz="3600" b="1" dirty="0">
                <a:solidFill>
                  <a:srgbClr val="FF9900"/>
                </a:solidFill>
                <a:latin typeface="Walters" pitchFamily="2" charset="0"/>
              </a:rPr>
              <a:t>only </a:t>
            </a:r>
          </a:p>
          <a:p>
            <a:r>
              <a:rPr lang="en-US" sz="3600" b="1" dirty="0">
                <a:solidFill>
                  <a:srgbClr val="FF9900"/>
                </a:solidFill>
                <a:latin typeface="Walters" pitchFamily="2" charset="0"/>
              </a:rPr>
              <a:t>eight!</a:t>
            </a:r>
          </a:p>
        </p:txBody>
      </p:sp>
    </p:spTree>
    <p:extLst>
      <p:ext uri="{BB962C8B-B14F-4D97-AF65-F5344CB8AC3E}">
        <p14:creationId xmlns:p14="http://schemas.microsoft.com/office/powerpoint/2010/main" val="15350460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04_1210Image0065.JPG"/>
          <p:cNvPicPr>
            <a:picLocks noChangeAspect="1"/>
          </p:cNvPicPr>
          <p:nvPr/>
        </p:nvPicPr>
        <p:blipFill>
          <a:blip r:embed="rId2" cstate="print"/>
          <a:stretch>
            <a:fillRect/>
          </a:stretch>
        </p:blipFill>
        <p:spPr>
          <a:xfrm>
            <a:off x="0" y="816429"/>
            <a:ext cx="9144000" cy="6041571"/>
          </a:xfrm>
          <a:prstGeom prst="rect">
            <a:avLst/>
          </a:prstGeom>
        </p:spPr>
      </p:pic>
      <p:sp>
        <p:nvSpPr>
          <p:cNvPr id="3" name="TextBox 2"/>
          <p:cNvSpPr txBox="1"/>
          <p:nvPr/>
        </p:nvSpPr>
        <p:spPr>
          <a:xfrm rot="16200000">
            <a:off x="6546143" y="-141704"/>
            <a:ext cx="1200329" cy="1820370"/>
          </a:xfrm>
          <a:prstGeom prst="rect">
            <a:avLst/>
          </a:prstGeom>
          <a:noFill/>
        </p:spPr>
        <p:txBody>
          <a:bodyPr vert="vert" wrap="none" rtlCol="0">
            <a:spAutoFit/>
          </a:bodyPr>
          <a:lstStyle/>
          <a:p>
            <a:r>
              <a:rPr lang="en-US" sz="6600" b="1" dirty="0">
                <a:solidFill>
                  <a:srgbClr val="00B0F0"/>
                </a:solidFill>
                <a:latin typeface="Walters" pitchFamily="2" charset="0"/>
              </a:rPr>
              <a:t>lost...</a:t>
            </a:r>
          </a:p>
        </p:txBody>
      </p:sp>
    </p:spTree>
    <p:extLst>
      <p:ext uri="{BB962C8B-B14F-4D97-AF65-F5344CB8AC3E}">
        <p14:creationId xmlns:p14="http://schemas.microsoft.com/office/powerpoint/2010/main" val="12162825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ve-hate-baby-thumb.jpg"/>
          <p:cNvPicPr>
            <a:picLocks noChangeAspect="1"/>
          </p:cNvPicPr>
          <p:nvPr/>
        </p:nvPicPr>
        <p:blipFill>
          <a:blip r:embed="rId2" cstate="print"/>
          <a:stretch>
            <a:fillRect/>
          </a:stretch>
        </p:blipFill>
        <p:spPr>
          <a:xfrm>
            <a:off x="-396552" y="0"/>
            <a:ext cx="10317707" cy="6858000"/>
          </a:xfrm>
          <a:prstGeom prst="rect">
            <a:avLst/>
          </a:prstGeom>
        </p:spPr>
      </p:pic>
    </p:spTree>
    <p:extLst>
      <p:ext uri="{BB962C8B-B14F-4D97-AF65-F5344CB8AC3E}">
        <p14:creationId xmlns:p14="http://schemas.microsoft.com/office/powerpoint/2010/main" val="26647658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FC0DEEBF-DB94-4E7E-A9D3-84FA863C3B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31267" y="3509963"/>
            <a:ext cx="5319162"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766365" y="3650364"/>
            <a:ext cx="4848966" cy="1284490"/>
          </a:xfrm>
        </p:spPr>
        <p:txBody>
          <a:bodyPr vert="horz" lIns="91440" tIns="45720" rIns="91440" bIns="45720" rtlCol="0" anchor="b">
            <a:normAutofit/>
          </a:bodyPr>
          <a:lstStyle/>
          <a:p>
            <a:pPr algn="l">
              <a:lnSpc>
                <a:spcPct val="90000"/>
              </a:lnSpc>
            </a:pPr>
            <a:r>
              <a:rPr lang="en-US" sz="4200" kern="1200" dirty="0">
                <a:solidFill>
                  <a:srgbClr val="FFFFFF"/>
                </a:solidFill>
                <a:latin typeface="+mj-lt"/>
                <a:ea typeface="+mj-ea"/>
                <a:cs typeface="+mj-cs"/>
              </a:rPr>
              <a:t>Our experience of teachers</a:t>
            </a:r>
          </a:p>
        </p:txBody>
      </p:sp>
      <p:pic>
        <p:nvPicPr>
          <p:cNvPr id="11268" name="Picture 4" descr="http://i.dailymail.co.uk/i/pix/2012/02/15/article-2101504-11BCE12F000005DC-118_468x286.jpg"/>
          <p:cNvPicPr>
            <a:picLocks noChangeAspect="1" noChangeArrowheads="1"/>
          </p:cNvPicPr>
          <p:nvPr/>
        </p:nvPicPr>
        <p:blipFill rotWithShape="1">
          <a:blip r:embed="rId2" cstate="print"/>
          <a:srcRect l="14357" r="4" b="4"/>
          <a:stretch/>
        </p:blipFill>
        <p:spPr bwMode="auto">
          <a:xfrm flipH="1">
            <a:off x="238226" y="321733"/>
            <a:ext cx="3120339" cy="2222497"/>
          </a:xfrm>
          <a:prstGeom prst="rect">
            <a:avLst/>
          </a:prstGeom>
          <a:noFill/>
        </p:spPr>
      </p:pic>
      <p:cxnSp>
        <p:nvCxnSpPr>
          <p:cNvPr id="79" name="Straight Connector 78">
            <a:extLst>
              <a:ext uri="{FF2B5EF4-FFF2-40B4-BE49-F238E27FC236}">
                <a16:creationId xmlns:a16="http://schemas.microsoft.com/office/drawing/2014/main" id="{77A9CA3A-7216-41E0-B3CD-058077FD39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53715" y="5443086"/>
            <a:ext cx="48006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1270" name="Picture 6" descr="http://cdn.screenrant.com/wp-content/uploads/John-Kimble-Kindergarten-Cop-teaching.jpeg"/>
          <p:cNvPicPr>
            <a:picLocks noChangeAspect="1" noChangeArrowheads="1"/>
          </p:cNvPicPr>
          <p:nvPr/>
        </p:nvPicPr>
        <p:blipFill rotWithShape="1">
          <a:blip r:embed="rId3" cstate="print"/>
          <a:srcRect l="26696" r="27693" b="-2"/>
          <a:stretch/>
        </p:blipFill>
        <p:spPr bwMode="auto">
          <a:xfrm>
            <a:off x="238226" y="2705099"/>
            <a:ext cx="3120339" cy="3831167"/>
          </a:xfrm>
          <a:prstGeom prst="rect">
            <a:avLst/>
          </a:prstGeom>
          <a:noFill/>
        </p:spPr>
      </p:pic>
      <p:pic>
        <p:nvPicPr>
          <p:cNvPr id="11266" name="Picture 2" descr="http://reason.com/assets/mc/_external/2012_08/angry-teacher.jpg"/>
          <p:cNvPicPr>
            <a:picLocks noChangeAspect="1" noChangeArrowheads="1"/>
          </p:cNvPicPr>
          <p:nvPr/>
        </p:nvPicPr>
        <p:blipFill rotWithShape="1">
          <a:blip r:embed="rId4" cstate="print"/>
          <a:srcRect l="16313" r="14115" b="-3"/>
          <a:stretch/>
        </p:blipFill>
        <p:spPr bwMode="auto">
          <a:xfrm>
            <a:off x="3479006" y="299364"/>
            <a:ext cx="2081485" cy="3008188"/>
          </a:xfrm>
          <a:prstGeom prst="rect">
            <a:avLst/>
          </a:prstGeom>
          <a:noFill/>
        </p:spPr>
      </p:pic>
      <p:sp>
        <p:nvSpPr>
          <p:cNvPr id="3" name="TextBox 2">
            <a:extLst>
              <a:ext uri="{FF2B5EF4-FFF2-40B4-BE49-F238E27FC236}">
                <a16:creationId xmlns:a16="http://schemas.microsoft.com/office/drawing/2014/main" id="{394BF7FE-B288-4D26-8DD9-A3CB0C463C87}"/>
              </a:ext>
            </a:extLst>
          </p:cNvPr>
          <p:cNvSpPr txBox="1"/>
          <p:nvPr/>
        </p:nvSpPr>
        <p:spPr>
          <a:xfrm>
            <a:off x="3810040" y="5512225"/>
            <a:ext cx="4761616" cy="954107"/>
          </a:xfrm>
          <a:prstGeom prst="rect">
            <a:avLst/>
          </a:prstGeom>
          <a:noFill/>
        </p:spPr>
        <p:txBody>
          <a:bodyPr wrap="square" rtlCol="0">
            <a:spAutoFit/>
          </a:bodyPr>
          <a:lstStyle/>
          <a:p>
            <a:r>
              <a:rPr lang="en-AU" sz="2800" dirty="0">
                <a:solidFill>
                  <a:schemeClr val="bg1"/>
                </a:solidFill>
              </a:rPr>
              <a:t>A memorable teacher and one thing they did…</a:t>
            </a:r>
          </a:p>
        </p:txBody>
      </p:sp>
      <p:pic>
        <p:nvPicPr>
          <p:cNvPr id="11" name="Picture 2" descr="http://images.amcnetworks.com/sundancechannel.com/wp-content/uploads/2013/11/2_movie_teachers.jpg">
            <a:extLst>
              <a:ext uri="{FF2B5EF4-FFF2-40B4-BE49-F238E27FC236}">
                <a16:creationId xmlns:a16="http://schemas.microsoft.com/office/drawing/2014/main" id="{1573532C-8488-44BD-BEC1-29EFDC387E1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623" t="-4088" r="18309" b="4488"/>
          <a:stretch/>
        </p:blipFill>
        <p:spPr bwMode="auto">
          <a:xfrm>
            <a:off x="5680932" y="173226"/>
            <a:ext cx="3169498" cy="3131291"/>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B303BFA1-B713-482B-9EBF-C61358BE12C0}"/>
              </a:ext>
            </a:extLst>
          </p:cNvPr>
          <p:cNvGrpSpPr/>
          <p:nvPr/>
        </p:nvGrpSpPr>
        <p:grpSpPr>
          <a:xfrm>
            <a:off x="6766561" y="6292040"/>
            <a:ext cx="2312125" cy="561703"/>
            <a:chOff x="6714309" y="6292040"/>
            <a:chExt cx="2312125" cy="561703"/>
          </a:xfrm>
        </p:grpSpPr>
        <p:sp>
          <p:nvSpPr>
            <p:cNvPr id="13" name="Rectangle 12">
              <a:extLst>
                <a:ext uri="{FF2B5EF4-FFF2-40B4-BE49-F238E27FC236}">
                  <a16:creationId xmlns:a16="http://schemas.microsoft.com/office/drawing/2014/main" id="{5A7B302C-6FAE-40DB-9DBE-6A8FBCAE1681}"/>
                </a:ext>
              </a:extLst>
            </p:cNvPr>
            <p:cNvSpPr/>
            <p:nvPr/>
          </p:nvSpPr>
          <p:spPr>
            <a:xfrm>
              <a:off x="6714309" y="6292040"/>
              <a:ext cx="2312125" cy="56170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bg1"/>
                </a:solidFill>
              </a:endParaRPr>
            </a:p>
          </p:txBody>
        </p:sp>
        <p:pic>
          <p:nvPicPr>
            <p:cNvPr id="14" name="Picture 13" descr="A picture containing drawing, table&#10;&#10;Description automatically generated">
              <a:extLst>
                <a:ext uri="{FF2B5EF4-FFF2-40B4-BE49-F238E27FC236}">
                  <a16:creationId xmlns:a16="http://schemas.microsoft.com/office/drawing/2014/main" id="{A09929A3-8FBA-4B3F-9D10-DEFD37EC89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53496" y="6292040"/>
              <a:ext cx="2233749" cy="411604"/>
            </a:xfrm>
            <a:prstGeom prst="rect">
              <a:avLst/>
            </a:prstGeom>
          </p:spPr>
        </p:pic>
      </p:grpSp>
    </p:spTree>
    <p:extLst>
      <p:ext uri="{BB962C8B-B14F-4D97-AF65-F5344CB8AC3E}">
        <p14:creationId xmlns:p14="http://schemas.microsoft.com/office/powerpoint/2010/main" val="42095712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owner\My Documents\My Pictures\favs\060705-mouse-frog_big.jpg"/>
          <p:cNvPicPr>
            <a:picLocks noChangeAspect="1" noChangeArrowheads="1"/>
          </p:cNvPicPr>
          <p:nvPr/>
        </p:nvPicPr>
        <p:blipFill>
          <a:blip r:embed="rId2" cstate="print"/>
          <a:srcRect/>
          <a:stretch>
            <a:fillRect/>
          </a:stretch>
        </p:blipFill>
        <p:spPr bwMode="auto">
          <a:xfrm>
            <a:off x="3788" y="185957"/>
            <a:ext cx="9140212" cy="6483404"/>
          </a:xfrm>
          <a:prstGeom prst="rect">
            <a:avLst/>
          </a:prstGeom>
          <a:noFill/>
        </p:spPr>
      </p:pic>
    </p:spTree>
    <p:extLst>
      <p:ext uri="{BB962C8B-B14F-4D97-AF65-F5344CB8AC3E}">
        <p14:creationId xmlns:p14="http://schemas.microsoft.com/office/powerpoint/2010/main" val="16722049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urst210.jpg"/>
          <p:cNvPicPr>
            <a:picLocks noChangeAspect="1"/>
          </p:cNvPicPr>
          <p:nvPr/>
        </p:nvPicPr>
        <p:blipFill>
          <a:blip r:embed="rId3" cstate="print"/>
          <a:stretch>
            <a:fillRect/>
          </a:stretch>
        </p:blipFill>
        <p:spPr>
          <a:xfrm>
            <a:off x="0" y="0"/>
            <a:ext cx="9144000" cy="6858000"/>
          </a:xfrm>
          <a:prstGeom prst="rect">
            <a:avLst/>
          </a:prstGeom>
        </p:spPr>
      </p:pic>
      <p:sp>
        <p:nvSpPr>
          <p:cNvPr id="5" name="TextBox 4"/>
          <p:cNvSpPr txBox="1"/>
          <p:nvPr/>
        </p:nvSpPr>
        <p:spPr>
          <a:xfrm>
            <a:off x="0" y="0"/>
            <a:ext cx="5797152" cy="1446550"/>
          </a:xfrm>
          <a:prstGeom prst="rect">
            <a:avLst/>
          </a:prstGeom>
          <a:solidFill>
            <a:schemeClr val="bg1">
              <a:alpha val="61000"/>
            </a:schemeClr>
          </a:solidFill>
        </p:spPr>
        <p:txBody>
          <a:bodyPr wrap="square" rtlCol="0">
            <a:spAutoFit/>
          </a:bodyPr>
          <a:lstStyle/>
          <a:p>
            <a:r>
              <a:rPr lang="en-US" sz="8800" dirty="0">
                <a:latin typeface="36 days ago Thick BRK" pitchFamily="2" charset="0"/>
              </a:rPr>
              <a:t>Experiential</a:t>
            </a:r>
          </a:p>
        </p:txBody>
      </p:sp>
    </p:spTree>
    <p:extLst>
      <p:ext uri="{BB962C8B-B14F-4D97-AF65-F5344CB8AC3E}">
        <p14:creationId xmlns:p14="http://schemas.microsoft.com/office/powerpoint/2010/main" val="877403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a00d8341ca81553ef00e54f3931878834-800wi.jpg"/>
          <p:cNvPicPr>
            <a:picLocks noChangeAspect="1"/>
          </p:cNvPicPr>
          <p:nvPr/>
        </p:nvPicPr>
        <p:blipFill>
          <a:blip r:embed="rId2" cstate="print"/>
          <a:stretch>
            <a:fillRect/>
          </a:stretch>
        </p:blipFill>
        <p:spPr>
          <a:xfrm>
            <a:off x="755576" y="2204864"/>
            <a:ext cx="5301342" cy="3717033"/>
          </a:xfrm>
          <a:prstGeom prst="roundRect">
            <a:avLst>
              <a:gd name="adj" fmla="val 8594"/>
            </a:avLst>
          </a:prstGeom>
          <a:solidFill>
            <a:srgbClr val="FFFFFF">
              <a:shade val="85000"/>
            </a:srgbClr>
          </a:solidFill>
          <a:ln w="76200">
            <a:solidFill>
              <a:schemeClr val="bg1">
                <a:lumMod val="65000"/>
              </a:schemeClr>
            </a:solidFill>
          </a:ln>
          <a:effectLst>
            <a:reflection blurRad="12700" stA="38000" endPos="28000" dist="5000" dir="5400000" sy="-100000" algn="bl" rotWithShape="0"/>
          </a:effectLst>
        </p:spPr>
      </p:pic>
      <p:sp>
        <p:nvSpPr>
          <p:cNvPr id="4" name="TextBox 3"/>
          <p:cNvSpPr txBox="1"/>
          <p:nvPr/>
        </p:nvSpPr>
        <p:spPr>
          <a:xfrm>
            <a:off x="3995936" y="764704"/>
            <a:ext cx="3960440" cy="923330"/>
          </a:xfrm>
          <a:prstGeom prst="rect">
            <a:avLst/>
          </a:prstGeom>
          <a:noFill/>
        </p:spPr>
        <p:txBody>
          <a:bodyPr wrap="square" rtlCol="0">
            <a:spAutoFit/>
          </a:bodyPr>
          <a:lstStyle/>
          <a:p>
            <a:r>
              <a:rPr lang="en-US" sz="5400" dirty="0">
                <a:solidFill>
                  <a:schemeClr val="bg1">
                    <a:lumMod val="50000"/>
                  </a:schemeClr>
                </a:solidFill>
                <a:latin typeface="36 days ago Thick BRK" pitchFamily="2" charset="0"/>
              </a:rPr>
              <a:t>Hands On</a:t>
            </a:r>
          </a:p>
        </p:txBody>
      </p:sp>
      <p:sp>
        <p:nvSpPr>
          <p:cNvPr id="5" name="TextBox 4"/>
          <p:cNvSpPr txBox="1"/>
          <p:nvPr/>
        </p:nvSpPr>
        <p:spPr>
          <a:xfrm>
            <a:off x="3346848" y="6273225"/>
            <a:ext cx="5797152" cy="584775"/>
          </a:xfrm>
          <a:prstGeom prst="rect">
            <a:avLst/>
          </a:prstGeom>
          <a:noFill/>
        </p:spPr>
        <p:txBody>
          <a:bodyPr wrap="square" rtlCol="0">
            <a:spAutoFit/>
          </a:bodyPr>
          <a:lstStyle/>
          <a:p>
            <a:pPr algn="r"/>
            <a:r>
              <a:rPr lang="en-US" sz="3200" dirty="0">
                <a:solidFill>
                  <a:srgbClr val="00B0F0"/>
                </a:solidFill>
                <a:latin typeface="36 days ago Thick BRK" pitchFamily="2" charset="0"/>
              </a:rPr>
              <a:t>Experiential</a:t>
            </a:r>
          </a:p>
        </p:txBody>
      </p:sp>
    </p:spTree>
    <p:extLst>
      <p:ext uri="{BB962C8B-B14F-4D97-AF65-F5344CB8AC3E}">
        <p14:creationId xmlns:p14="http://schemas.microsoft.com/office/powerpoint/2010/main" val="38335862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9990730-alexandre-alapetite-1.jpg"/>
          <p:cNvPicPr>
            <a:picLocks noChangeAspect="1"/>
          </p:cNvPicPr>
          <p:nvPr/>
        </p:nvPicPr>
        <p:blipFill>
          <a:blip r:embed="rId2" cstate="print"/>
          <a:stretch>
            <a:fillRect/>
          </a:stretch>
        </p:blipFill>
        <p:spPr>
          <a:xfrm>
            <a:off x="3131840" y="1556792"/>
            <a:ext cx="3202060" cy="4544192"/>
          </a:xfrm>
          <a:prstGeom prst="roundRect">
            <a:avLst>
              <a:gd name="adj" fmla="val 8594"/>
            </a:avLst>
          </a:prstGeom>
          <a:solidFill>
            <a:srgbClr val="FFFFFF">
              <a:shade val="85000"/>
            </a:srgbClr>
          </a:solidFill>
          <a:ln w="76200">
            <a:solidFill>
              <a:schemeClr val="bg1">
                <a:lumMod val="75000"/>
              </a:schemeClr>
            </a:solidFill>
          </a:ln>
          <a:effectLst>
            <a:reflection blurRad="12700" stA="38000" endPos="28000" dist="5000" dir="5400000" sy="-100000" algn="bl" rotWithShape="0"/>
          </a:effectLst>
        </p:spPr>
      </p:pic>
      <p:sp>
        <p:nvSpPr>
          <p:cNvPr id="3" name="TextBox 2"/>
          <p:cNvSpPr txBox="1"/>
          <p:nvPr/>
        </p:nvSpPr>
        <p:spPr>
          <a:xfrm>
            <a:off x="251520" y="476672"/>
            <a:ext cx="4536504" cy="923330"/>
          </a:xfrm>
          <a:prstGeom prst="rect">
            <a:avLst/>
          </a:prstGeom>
          <a:noFill/>
        </p:spPr>
        <p:txBody>
          <a:bodyPr wrap="square" rtlCol="0">
            <a:spAutoFit/>
          </a:bodyPr>
          <a:lstStyle/>
          <a:p>
            <a:pPr algn="ctr"/>
            <a:r>
              <a:rPr lang="en-US" sz="5400" dirty="0">
                <a:solidFill>
                  <a:schemeClr val="bg1">
                    <a:lumMod val="50000"/>
                  </a:schemeClr>
                </a:solidFill>
                <a:latin typeface="36 days ago Thick BRK" pitchFamily="2" charset="0"/>
              </a:rPr>
              <a:t>Risk Taking</a:t>
            </a:r>
          </a:p>
        </p:txBody>
      </p:sp>
      <p:sp>
        <p:nvSpPr>
          <p:cNvPr id="5" name="TextBox 4"/>
          <p:cNvSpPr txBox="1"/>
          <p:nvPr/>
        </p:nvSpPr>
        <p:spPr>
          <a:xfrm>
            <a:off x="3346848" y="6273225"/>
            <a:ext cx="5797152" cy="584775"/>
          </a:xfrm>
          <a:prstGeom prst="rect">
            <a:avLst/>
          </a:prstGeom>
          <a:noFill/>
        </p:spPr>
        <p:txBody>
          <a:bodyPr wrap="square" rtlCol="0">
            <a:spAutoFit/>
          </a:bodyPr>
          <a:lstStyle/>
          <a:p>
            <a:pPr algn="r"/>
            <a:r>
              <a:rPr lang="en-US" sz="3200" dirty="0">
                <a:solidFill>
                  <a:srgbClr val="00B0F0"/>
                </a:solidFill>
                <a:latin typeface="36 days ago Thick BRK" pitchFamily="2" charset="0"/>
              </a:rPr>
              <a:t>Experiential</a:t>
            </a:r>
          </a:p>
        </p:txBody>
      </p:sp>
    </p:spTree>
    <p:extLst>
      <p:ext uri="{BB962C8B-B14F-4D97-AF65-F5344CB8AC3E}">
        <p14:creationId xmlns:p14="http://schemas.microsoft.com/office/powerpoint/2010/main" val="18569282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ose-up-image-of-sliced-orange.jpg"/>
          <p:cNvPicPr>
            <a:picLocks noChangeAspect="1"/>
          </p:cNvPicPr>
          <p:nvPr/>
        </p:nvPicPr>
        <p:blipFill>
          <a:blip r:embed="rId2" cstate="print"/>
          <a:stretch>
            <a:fillRect/>
          </a:stretch>
        </p:blipFill>
        <p:spPr>
          <a:xfrm>
            <a:off x="467544" y="836712"/>
            <a:ext cx="5148064" cy="3430702"/>
          </a:xfrm>
          <a:prstGeom prst="roundRect">
            <a:avLst>
              <a:gd name="adj" fmla="val 8594"/>
            </a:avLst>
          </a:prstGeom>
          <a:solidFill>
            <a:srgbClr val="FFFFFF">
              <a:shade val="85000"/>
            </a:srgbClr>
          </a:solidFill>
          <a:ln w="76200">
            <a:solidFill>
              <a:schemeClr val="bg1">
                <a:lumMod val="65000"/>
              </a:schemeClr>
            </a:solidFill>
          </a:ln>
          <a:effectLst>
            <a:reflection blurRad="12700" stA="38000" endPos="28000" dist="5000" dir="5400000" sy="-100000" algn="bl" rotWithShape="0"/>
          </a:effectLst>
        </p:spPr>
      </p:pic>
      <p:sp>
        <p:nvSpPr>
          <p:cNvPr id="3" name="TextBox 2"/>
          <p:cNvSpPr txBox="1"/>
          <p:nvPr/>
        </p:nvSpPr>
        <p:spPr>
          <a:xfrm>
            <a:off x="4427984" y="4509120"/>
            <a:ext cx="4536504" cy="1754326"/>
          </a:xfrm>
          <a:prstGeom prst="rect">
            <a:avLst/>
          </a:prstGeom>
          <a:noFill/>
        </p:spPr>
        <p:txBody>
          <a:bodyPr wrap="square" rtlCol="0">
            <a:spAutoFit/>
          </a:bodyPr>
          <a:lstStyle/>
          <a:p>
            <a:pPr algn="ctr"/>
            <a:r>
              <a:rPr lang="en-US" sz="5400" dirty="0">
                <a:solidFill>
                  <a:schemeClr val="bg1">
                    <a:lumMod val="50000"/>
                  </a:schemeClr>
                </a:solidFill>
                <a:latin typeface="36 days ago Thick BRK" pitchFamily="2" charset="0"/>
              </a:rPr>
              <a:t>Engage the Whole</a:t>
            </a:r>
          </a:p>
        </p:txBody>
      </p:sp>
      <p:sp>
        <p:nvSpPr>
          <p:cNvPr id="4" name="TextBox 3"/>
          <p:cNvSpPr txBox="1"/>
          <p:nvPr/>
        </p:nvSpPr>
        <p:spPr>
          <a:xfrm>
            <a:off x="3346848" y="6273225"/>
            <a:ext cx="5797152" cy="584775"/>
          </a:xfrm>
          <a:prstGeom prst="rect">
            <a:avLst/>
          </a:prstGeom>
          <a:noFill/>
        </p:spPr>
        <p:txBody>
          <a:bodyPr wrap="square" rtlCol="0">
            <a:spAutoFit/>
          </a:bodyPr>
          <a:lstStyle/>
          <a:p>
            <a:pPr algn="r"/>
            <a:r>
              <a:rPr lang="en-US" sz="3200" dirty="0">
                <a:solidFill>
                  <a:srgbClr val="00B0F0"/>
                </a:solidFill>
                <a:latin typeface="36 days ago Thick BRK" pitchFamily="2" charset="0"/>
              </a:rPr>
              <a:t>Experiential</a:t>
            </a:r>
          </a:p>
        </p:txBody>
      </p:sp>
    </p:spTree>
    <p:extLst>
      <p:ext uri="{BB962C8B-B14F-4D97-AF65-F5344CB8AC3E}">
        <p14:creationId xmlns:p14="http://schemas.microsoft.com/office/powerpoint/2010/main" val="23672849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5696" y="1484784"/>
            <a:ext cx="5509120" cy="2800767"/>
          </a:xfrm>
          <a:prstGeom prst="rect">
            <a:avLst/>
          </a:prstGeom>
          <a:noFill/>
        </p:spPr>
        <p:txBody>
          <a:bodyPr wrap="square" rtlCol="0">
            <a:spAutoFit/>
          </a:bodyPr>
          <a:lstStyle/>
          <a:p>
            <a:r>
              <a:rPr lang="en-US" sz="8800" dirty="0">
                <a:latin typeface="Walters" pitchFamily="2" charset="0"/>
              </a:rPr>
              <a:t>black bring them back</a:t>
            </a:r>
          </a:p>
        </p:txBody>
      </p:sp>
    </p:spTree>
    <p:extLst>
      <p:ext uri="{BB962C8B-B14F-4D97-AF65-F5344CB8AC3E}">
        <p14:creationId xmlns:p14="http://schemas.microsoft.com/office/powerpoint/2010/main" val="38330550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1263124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7200" dirty="0">
                <a:latin typeface="Walters" pitchFamily="2" charset="0"/>
              </a:rPr>
              <a:t>whittle your titles</a:t>
            </a:r>
          </a:p>
        </p:txBody>
      </p:sp>
    </p:spTree>
    <p:extLst>
      <p:ext uri="{BB962C8B-B14F-4D97-AF65-F5344CB8AC3E}">
        <p14:creationId xmlns:p14="http://schemas.microsoft.com/office/powerpoint/2010/main" val="41420666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keletonKey2.jpg"/>
          <p:cNvPicPr>
            <a:picLocks noChangeAspect="1"/>
          </p:cNvPicPr>
          <p:nvPr/>
        </p:nvPicPr>
        <p:blipFill>
          <a:blip r:embed="rId2" cstate="print"/>
          <a:stretch>
            <a:fillRect/>
          </a:stretch>
        </p:blipFill>
        <p:spPr>
          <a:xfrm rot="1989278">
            <a:off x="611560" y="1772816"/>
            <a:ext cx="8128000" cy="6502400"/>
          </a:xfrm>
          <a:prstGeom prst="rect">
            <a:avLst/>
          </a:prstGeom>
        </p:spPr>
      </p:pic>
      <p:sp>
        <p:nvSpPr>
          <p:cNvPr id="2" name="Title 1"/>
          <p:cNvSpPr>
            <a:spLocks noGrp="1"/>
          </p:cNvSpPr>
          <p:nvPr>
            <p:ph type="title"/>
          </p:nvPr>
        </p:nvSpPr>
        <p:spPr>
          <a:xfrm>
            <a:off x="467544" y="1844824"/>
            <a:ext cx="8229600" cy="1143000"/>
          </a:xfrm>
        </p:spPr>
        <p:txBody>
          <a:bodyPr>
            <a:normAutofit fontScale="90000"/>
          </a:bodyPr>
          <a:lstStyle/>
          <a:p>
            <a:r>
              <a:rPr lang="en-US" dirty="0"/>
              <a:t>Using peer mentors to drive students towards deep learning and productive reflective writing</a:t>
            </a:r>
          </a:p>
        </p:txBody>
      </p:sp>
    </p:spTree>
    <p:extLst>
      <p:ext uri="{BB962C8B-B14F-4D97-AF65-F5344CB8AC3E}">
        <p14:creationId xmlns:p14="http://schemas.microsoft.com/office/powerpoint/2010/main" val="40544318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keletonKey2.jpg"/>
          <p:cNvPicPr>
            <a:picLocks noChangeAspect="1"/>
          </p:cNvPicPr>
          <p:nvPr/>
        </p:nvPicPr>
        <p:blipFill>
          <a:blip r:embed="rId2" cstate="print"/>
          <a:stretch>
            <a:fillRect/>
          </a:stretch>
        </p:blipFill>
        <p:spPr>
          <a:xfrm rot="1989278">
            <a:off x="611560" y="1772816"/>
            <a:ext cx="8128000" cy="6502400"/>
          </a:xfrm>
          <a:prstGeom prst="rect">
            <a:avLst/>
          </a:prstGeom>
        </p:spPr>
      </p:pic>
      <p:sp>
        <p:nvSpPr>
          <p:cNvPr id="2" name="Title 1"/>
          <p:cNvSpPr>
            <a:spLocks noGrp="1"/>
          </p:cNvSpPr>
          <p:nvPr>
            <p:ph type="title"/>
          </p:nvPr>
        </p:nvSpPr>
        <p:spPr>
          <a:xfrm>
            <a:off x="467544" y="1844824"/>
            <a:ext cx="8229600" cy="1143000"/>
          </a:xfrm>
        </p:spPr>
        <p:txBody>
          <a:bodyPr>
            <a:normAutofit/>
          </a:bodyPr>
          <a:lstStyle/>
          <a:p>
            <a:r>
              <a:rPr lang="en-US" dirty="0"/>
              <a:t>Peer mentors </a:t>
            </a:r>
            <a:r>
              <a:rPr lang="en-US" u="sng" dirty="0"/>
              <a:t>improve learning</a:t>
            </a:r>
          </a:p>
        </p:txBody>
      </p:sp>
    </p:spTree>
    <p:extLst>
      <p:ext uri="{BB962C8B-B14F-4D97-AF65-F5344CB8AC3E}">
        <p14:creationId xmlns:p14="http://schemas.microsoft.com/office/powerpoint/2010/main" val="3840438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sitting in a room&#10;&#10;Description automatically generated">
            <a:extLst>
              <a:ext uri="{FF2B5EF4-FFF2-40B4-BE49-F238E27FC236}">
                <a16:creationId xmlns:a16="http://schemas.microsoft.com/office/drawing/2014/main" id="{669B84B8-2B5B-4B51-A9D9-41B5D3034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5686"/>
            <a:ext cx="9144000" cy="5742848"/>
          </a:xfrm>
          <a:prstGeom prst="rect">
            <a:avLst/>
          </a:prstGeom>
        </p:spPr>
      </p:pic>
      <p:sp>
        <p:nvSpPr>
          <p:cNvPr id="4" name="TextBox 3"/>
          <p:cNvSpPr txBox="1"/>
          <p:nvPr/>
        </p:nvSpPr>
        <p:spPr>
          <a:xfrm>
            <a:off x="131233" y="177800"/>
            <a:ext cx="5164667" cy="707886"/>
          </a:xfrm>
          <a:prstGeom prst="rect">
            <a:avLst/>
          </a:prstGeom>
          <a:noFill/>
        </p:spPr>
        <p:txBody>
          <a:bodyPr wrap="square" rtlCol="0">
            <a:spAutoFit/>
          </a:bodyPr>
          <a:lstStyle/>
          <a:p>
            <a:r>
              <a:rPr lang="en-AU" sz="4000" dirty="0"/>
              <a:t>Traditional Classroom?</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1080776"/>
            <a:ext cx="8026400" cy="5338132"/>
          </a:xfrm>
          <a:prstGeom prst="rect">
            <a:avLst/>
          </a:prstGeom>
        </p:spPr>
      </p:pic>
      <p:sp>
        <p:nvSpPr>
          <p:cNvPr id="3" name="Rectangle 2"/>
          <p:cNvSpPr/>
          <p:nvPr/>
        </p:nvSpPr>
        <p:spPr>
          <a:xfrm>
            <a:off x="2164978" y="1544669"/>
            <a:ext cx="5688106" cy="2308324"/>
          </a:xfrm>
          <a:prstGeom prst="rect">
            <a:avLst/>
          </a:prstGeom>
          <a:solidFill>
            <a:srgbClr val="3A645D"/>
          </a:solidFill>
        </p:spPr>
        <p:txBody>
          <a:bodyPr wrap="square">
            <a:spAutoFit/>
          </a:bodyPr>
          <a:lstStyle/>
          <a:p>
            <a:r>
              <a:rPr lang="en-AU" dirty="0">
                <a:solidFill>
                  <a:schemeClr val="bg1"/>
                </a:solidFill>
              </a:rPr>
              <a:t>Begins with parts of the whole–Emphasizes basic skills</a:t>
            </a:r>
          </a:p>
          <a:p>
            <a:r>
              <a:rPr lang="en-AU" dirty="0">
                <a:solidFill>
                  <a:schemeClr val="bg1"/>
                </a:solidFill>
              </a:rPr>
              <a:t>Strict adherence to fixed curriculum</a:t>
            </a:r>
          </a:p>
          <a:p>
            <a:r>
              <a:rPr lang="en-AU" dirty="0">
                <a:solidFill>
                  <a:schemeClr val="bg1"/>
                </a:solidFill>
              </a:rPr>
              <a:t>Textbooks and workbooks</a:t>
            </a:r>
          </a:p>
          <a:p>
            <a:r>
              <a:rPr lang="en-AU" dirty="0">
                <a:solidFill>
                  <a:schemeClr val="bg1"/>
                </a:solidFill>
              </a:rPr>
              <a:t>Instructor gives/students receive</a:t>
            </a:r>
          </a:p>
          <a:p>
            <a:r>
              <a:rPr lang="en-AU" dirty="0">
                <a:solidFill>
                  <a:schemeClr val="bg1"/>
                </a:solidFill>
              </a:rPr>
              <a:t>Instructor assumes directive, authoritative role</a:t>
            </a:r>
          </a:p>
          <a:p>
            <a:r>
              <a:rPr lang="en-AU" dirty="0">
                <a:solidFill>
                  <a:schemeClr val="bg1"/>
                </a:solidFill>
              </a:rPr>
              <a:t>Assessment via testing / correct answers</a:t>
            </a:r>
          </a:p>
          <a:p>
            <a:r>
              <a:rPr lang="en-AU" dirty="0">
                <a:solidFill>
                  <a:schemeClr val="bg1"/>
                </a:solidFill>
              </a:rPr>
              <a:t>Knowledge is inert</a:t>
            </a:r>
          </a:p>
          <a:p>
            <a:r>
              <a:rPr lang="en-AU" dirty="0">
                <a:solidFill>
                  <a:schemeClr val="bg1"/>
                </a:solidFill>
              </a:rPr>
              <a:t>Students work individually</a:t>
            </a:r>
          </a:p>
        </p:txBody>
      </p:sp>
      <p:grpSp>
        <p:nvGrpSpPr>
          <p:cNvPr id="5" name="Group 4">
            <a:extLst>
              <a:ext uri="{FF2B5EF4-FFF2-40B4-BE49-F238E27FC236}">
                <a16:creationId xmlns:a16="http://schemas.microsoft.com/office/drawing/2014/main" id="{7168C37C-6AD7-4E23-9513-605C85741171}"/>
              </a:ext>
            </a:extLst>
          </p:cNvPr>
          <p:cNvGrpSpPr/>
          <p:nvPr/>
        </p:nvGrpSpPr>
        <p:grpSpPr>
          <a:xfrm>
            <a:off x="6766561" y="6292040"/>
            <a:ext cx="2312125" cy="561703"/>
            <a:chOff x="6714309" y="6292040"/>
            <a:chExt cx="2312125" cy="561703"/>
          </a:xfrm>
        </p:grpSpPr>
        <p:sp>
          <p:nvSpPr>
            <p:cNvPr id="6" name="Rectangle 5">
              <a:extLst>
                <a:ext uri="{FF2B5EF4-FFF2-40B4-BE49-F238E27FC236}">
                  <a16:creationId xmlns:a16="http://schemas.microsoft.com/office/drawing/2014/main" id="{4EAB4CA2-3C11-46D7-BD65-37E6256953FD}"/>
                </a:ext>
              </a:extLst>
            </p:cNvPr>
            <p:cNvSpPr/>
            <p:nvPr/>
          </p:nvSpPr>
          <p:spPr>
            <a:xfrm>
              <a:off x="6714309" y="6292040"/>
              <a:ext cx="2312125" cy="56170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bg1"/>
                </a:solidFill>
              </a:endParaRPr>
            </a:p>
          </p:txBody>
        </p:sp>
        <p:pic>
          <p:nvPicPr>
            <p:cNvPr id="7" name="Picture 6" descr="A picture containing drawing, table&#10;&#10;Description automatically generated">
              <a:extLst>
                <a:ext uri="{FF2B5EF4-FFF2-40B4-BE49-F238E27FC236}">
                  <a16:creationId xmlns:a16="http://schemas.microsoft.com/office/drawing/2014/main" id="{2095D3AF-0F53-47B8-B4C4-FA0D828292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3496" y="6292040"/>
              <a:ext cx="2233749" cy="411604"/>
            </a:xfrm>
            <a:prstGeom prst="rect">
              <a:avLst/>
            </a:prstGeom>
          </p:spPr>
        </p:pic>
      </p:grpSp>
    </p:spTree>
    <p:extLst>
      <p:ext uri="{BB962C8B-B14F-4D97-AF65-F5344CB8AC3E}">
        <p14:creationId xmlns:p14="http://schemas.microsoft.com/office/powerpoint/2010/main" val="331081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Effect transition="in" filter="fade">
                                      <p:cBhvr>
                                        <p:cTn id="17" dur="500"/>
                                        <p:tgtEl>
                                          <p:spTgt spid="3">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500"/>
                                        <p:tgtEl>
                                          <p:spTgt spid="3">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Effect transition="in" filter="fade">
                                      <p:cBhvr>
                                        <p:cTn id="52" dur="500"/>
                                        <p:tgtEl>
                                          <p:spTgt spid="3">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Effect transition="in" filter="fade">
                                      <p:cBhvr>
                                        <p:cTn id="5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5301208"/>
            <a:ext cx="8229600" cy="1143000"/>
          </a:xfrm>
        </p:spPr>
        <p:txBody>
          <a:bodyPr>
            <a:noAutofit/>
          </a:bodyPr>
          <a:lstStyle/>
          <a:p>
            <a:r>
              <a:rPr lang="en-US" sz="7200" dirty="0">
                <a:latin typeface="Walters" pitchFamily="2" charset="0"/>
              </a:rPr>
              <a:t>ditch dot points</a:t>
            </a:r>
          </a:p>
        </p:txBody>
      </p:sp>
    </p:spTree>
    <p:extLst>
      <p:ext uri="{BB962C8B-B14F-4D97-AF65-F5344CB8AC3E}">
        <p14:creationId xmlns:p14="http://schemas.microsoft.com/office/powerpoint/2010/main" val="23174329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fluffy%20clouds5 from the Get creative with Powerpoint part 3: Fluffy clouds image gallery"/>
          <p:cNvPicPr>
            <a:picLocks noChangeAspect="1" noChangeArrowheads="1"/>
          </p:cNvPicPr>
          <p:nvPr/>
        </p:nvPicPr>
        <p:blipFill>
          <a:blip r:embed="rId2" cstate="print"/>
          <a:srcRect/>
          <a:stretch>
            <a:fillRect/>
          </a:stretch>
        </p:blipFill>
        <p:spPr bwMode="auto">
          <a:xfrm>
            <a:off x="0" y="-1107504"/>
            <a:ext cx="9144000" cy="9144000"/>
          </a:xfrm>
          <a:prstGeom prst="rect">
            <a:avLst/>
          </a:prstGeom>
          <a:noFill/>
        </p:spPr>
      </p:pic>
    </p:spTree>
    <p:extLst>
      <p:ext uri="{BB962C8B-B14F-4D97-AF65-F5344CB8AC3E}">
        <p14:creationId xmlns:p14="http://schemas.microsoft.com/office/powerpoint/2010/main" val="33056243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914400" y="991226"/>
            <a:ext cx="7315200" cy="4875549"/>
          </a:xfrm>
          <a:prstGeom prst="rect">
            <a:avLst/>
          </a:prstGeom>
        </p:spPr>
      </p:pic>
      <p:sp>
        <p:nvSpPr>
          <p:cNvPr id="2" name="Title 1"/>
          <p:cNvSpPr>
            <a:spLocks noGrp="1"/>
          </p:cNvSpPr>
          <p:nvPr>
            <p:ph type="title"/>
          </p:nvPr>
        </p:nvSpPr>
        <p:spPr>
          <a:xfrm>
            <a:off x="0" y="225426"/>
            <a:ext cx="7886700" cy="1325563"/>
          </a:xfrm>
        </p:spPr>
        <p:txBody>
          <a:bodyPr>
            <a:normAutofit fontScale="90000"/>
          </a:bodyPr>
          <a:lstStyle/>
          <a:p>
            <a:r>
              <a:rPr lang="en-AU" b="1" dirty="0">
                <a:solidFill>
                  <a:srgbClr val="0070C0"/>
                </a:solidFill>
                <a:latin typeface="+mn-lt"/>
              </a:rPr>
              <a:t>Reflection of Learning</a:t>
            </a:r>
            <a:br>
              <a:rPr lang="en-AU" dirty="0"/>
            </a:br>
            <a:br>
              <a:rPr lang="en-AU" dirty="0"/>
            </a:br>
            <a:endParaRPr lang="en-AU" dirty="0"/>
          </a:p>
        </p:txBody>
      </p:sp>
      <p:sp>
        <p:nvSpPr>
          <p:cNvPr id="4" name="TextBox 3"/>
          <p:cNvSpPr txBox="1"/>
          <p:nvPr/>
        </p:nvSpPr>
        <p:spPr>
          <a:xfrm>
            <a:off x="0" y="6334780"/>
            <a:ext cx="9042400" cy="523220"/>
          </a:xfrm>
          <a:prstGeom prst="rect">
            <a:avLst/>
          </a:prstGeom>
          <a:noFill/>
        </p:spPr>
        <p:txBody>
          <a:bodyPr wrap="square" rtlCol="0">
            <a:spAutoFit/>
          </a:bodyPr>
          <a:lstStyle/>
          <a:p>
            <a:pPr algn="r"/>
            <a:r>
              <a:rPr lang="en-AU" sz="2800" b="1" dirty="0">
                <a:solidFill>
                  <a:srgbClr val="0070C0"/>
                </a:solidFill>
              </a:rPr>
              <a:t>Skill 8: Helping learners reflect on what they have learnt</a:t>
            </a:r>
          </a:p>
        </p:txBody>
      </p:sp>
    </p:spTree>
    <p:extLst>
      <p:ext uri="{BB962C8B-B14F-4D97-AF65-F5344CB8AC3E}">
        <p14:creationId xmlns:p14="http://schemas.microsoft.com/office/powerpoint/2010/main" val="42310778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3" descr="j038656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613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itle 1"/>
          <p:cNvSpPr>
            <a:spLocks noGrp="1"/>
          </p:cNvSpPr>
          <p:nvPr>
            <p:ph type="title"/>
          </p:nvPr>
        </p:nvSpPr>
        <p:spPr>
          <a:xfrm>
            <a:off x="0" y="0"/>
            <a:ext cx="8229600" cy="1143000"/>
          </a:xfrm>
        </p:spPr>
        <p:txBody>
          <a:bodyPr>
            <a:normAutofit fontScale="90000"/>
          </a:bodyPr>
          <a:lstStyle/>
          <a:p>
            <a:pPr algn="l" eaLnBrk="1" hangingPunct="1"/>
            <a:r>
              <a:rPr lang="en-US" sz="6600">
                <a:solidFill>
                  <a:schemeClr val="bg1"/>
                </a:solidFill>
              </a:rPr>
              <a:t>		</a:t>
            </a:r>
            <a:r>
              <a:rPr lang="en-US" sz="8000">
                <a:solidFill>
                  <a:schemeClr val="bg1"/>
                </a:solidFill>
                <a:latin typeface="36 days ago Thick BRK" pitchFamily="2" charset="0"/>
              </a:rPr>
              <a:t>321 RIQ</a:t>
            </a:r>
            <a:endParaRPr lang="en-US" sz="6600">
              <a:solidFill>
                <a:schemeClr val="bg1"/>
              </a:solidFill>
              <a:latin typeface="36 days ago Thick BRK" pitchFamily="2" charset="0"/>
            </a:endParaRPr>
          </a:p>
        </p:txBody>
      </p:sp>
      <p:sp>
        <p:nvSpPr>
          <p:cNvPr id="68612" name="Content Placeholder 2"/>
          <p:cNvSpPr>
            <a:spLocks noGrp="1"/>
          </p:cNvSpPr>
          <p:nvPr>
            <p:ph idx="1"/>
          </p:nvPr>
        </p:nvSpPr>
        <p:spPr>
          <a:xfrm>
            <a:off x="0" y="2895600"/>
            <a:ext cx="4038600" cy="2087563"/>
          </a:xfrm>
        </p:spPr>
        <p:txBody>
          <a:bodyPr>
            <a:normAutofit/>
          </a:bodyPr>
          <a:lstStyle/>
          <a:p>
            <a:pPr algn="ctr" eaLnBrk="1" hangingPunct="1">
              <a:buFontTx/>
              <a:buNone/>
            </a:pPr>
            <a:r>
              <a:rPr lang="en-US" sz="4000" dirty="0">
                <a:solidFill>
                  <a:schemeClr val="bg1"/>
                </a:solidFill>
                <a:latin typeface="36 days ago Thick BRK" pitchFamily="2" charset="0"/>
              </a:rPr>
              <a:t>3 recalls</a:t>
            </a:r>
          </a:p>
          <a:p>
            <a:pPr algn="ctr" eaLnBrk="1" hangingPunct="1">
              <a:buFontTx/>
              <a:buNone/>
            </a:pPr>
            <a:r>
              <a:rPr lang="en-US" sz="4000" dirty="0">
                <a:solidFill>
                  <a:schemeClr val="bg1"/>
                </a:solidFill>
                <a:latin typeface="36 days ago Thick BRK" pitchFamily="2" charset="0"/>
              </a:rPr>
              <a:t>2 insights</a:t>
            </a:r>
          </a:p>
          <a:p>
            <a:pPr algn="ctr" eaLnBrk="1" hangingPunct="1">
              <a:buFontTx/>
              <a:buNone/>
            </a:pPr>
            <a:r>
              <a:rPr lang="en-US" sz="4000">
                <a:solidFill>
                  <a:schemeClr val="bg1"/>
                </a:solidFill>
                <a:latin typeface="36 days ago Thick BRK" pitchFamily="2" charset="0"/>
              </a:rPr>
              <a:t>1 question</a:t>
            </a:r>
          </a:p>
        </p:txBody>
      </p:sp>
    </p:spTree>
    <p:extLst>
      <p:ext uri="{BB962C8B-B14F-4D97-AF65-F5344CB8AC3E}">
        <p14:creationId xmlns:p14="http://schemas.microsoft.com/office/powerpoint/2010/main" val="3892596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1233" y="177800"/>
            <a:ext cx="5164667" cy="707886"/>
          </a:xfrm>
          <a:prstGeom prst="rect">
            <a:avLst/>
          </a:prstGeom>
          <a:noFill/>
        </p:spPr>
        <p:txBody>
          <a:bodyPr wrap="square" rtlCol="0">
            <a:spAutoFit/>
          </a:bodyPr>
          <a:lstStyle/>
          <a:p>
            <a:r>
              <a:rPr lang="en-AU" sz="4000" dirty="0"/>
              <a:t>Constructivist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350" y="999965"/>
            <a:ext cx="8089900" cy="5391470"/>
          </a:xfrm>
          <a:prstGeom prst="rect">
            <a:avLst/>
          </a:prstGeom>
        </p:spPr>
      </p:pic>
      <p:grpSp>
        <p:nvGrpSpPr>
          <p:cNvPr id="5" name="Group 4">
            <a:extLst>
              <a:ext uri="{FF2B5EF4-FFF2-40B4-BE49-F238E27FC236}">
                <a16:creationId xmlns:a16="http://schemas.microsoft.com/office/drawing/2014/main" id="{D35227AB-077D-4D5D-9ADA-A4C0737A6B19}"/>
              </a:ext>
            </a:extLst>
          </p:cNvPr>
          <p:cNvGrpSpPr/>
          <p:nvPr/>
        </p:nvGrpSpPr>
        <p:grpSpPr>
          <a:xfrm>
            <a:off x="6766561" y="6292040"/>
            <a:ext cx="2312125" cy="561703"/>
            <a:chOff x="6714309" y="6292040"/>
            <a:chExt cx="2312125" cy="561703"/>
          </a:xfrm>
        </p:grpSpPr>
        <p:sp>
          <p:nvSpPr>
            <p:cNvPr id="6" name="Rectangle 5">
              <a:extLst>
                <a:ext uri="{FF2B5EF4-FFF2-40B4-BE49-F238E27FC236}">
                  <a16:creationId xmlns:a16="http://schemas.microsoft.com/office/drawing/2014/main" id="{C6C0CE0E-29CC-495B-9176-BC4FBD99BED5}"/>
                </a:ext>
              </a:extLst>
            </p:cNvPr>
            <p:cNvSpPr/>
            <p:nvPr/>
          </p:nvSpPr>
          <p:spPr>
            <a:xfrm>
              <a:off x="6714309" y="6292040"/>
              <a:ext cx="2312125" cy="56170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bg1"/>
                </a:solidFill>
              </a:endParaRPr>
            </a:p>
          </p:txBody>
        </p:sp>
        <p:pic>
          <p:nvPicPr>
            <p:cNvPr id="7" name="Picture 6" descr="A picture containing drawing, table&#10;&#10;Description automatically generated">
              <a:extLst>
                <a:ext uri="{FF2B5EF4-FFF2-40B4-BE49-F238E27FC236}">
                  <a16:creationId xmlns:a16="http://schemas.microsoft.com/office/drawing/2014/main" id="{B35DD37F-3487-4EDE-A163-E74E0319F7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3496" y="6292040"/>
              <a:ext cx="2233749" cy="411604"/>
            </a:xfrm>
            <a:prstGeom prst="rect">
              <a:avLst/>
            </a:prstGeom>
          </p:spPr>
        </p:pic>
      </p:grpSp>
    </p:spTree>
    <p:extLst>
      <p:ext uri="{BB962C8B-B14F-4D97-AF65-F5344CB8AC3E}">
        <p14:creationId xmlns:p14="http://schemas.microsoft.com/office/powerpoint/2010/main" val="88419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082063"/>
            <a:ext cx="8001000" cy="5328020"/>
          </a:xfrm>
          <a:prstGeom prst="rect">
            <a:avLst/>
          </a:prstGeom>
        </p:spPr>
      </p:pic>
      <p:sp>
        <p:nvSpPr>
          <p:cNvPr id="2" name="Rectangle 1"/>
          <p:cNvSpPr/>
          <p:nvPr/>
        </p:nvSpPr>
        <p:spPr>
          <a:xfrm>
            <a:off x="268942" y="885302"/>
            <a:ext cx="7494494" cy="2585323"/>
          </a:xfrm>
          <a:prstGeom prst="rect">
            <a:avLst/>
          </a:prstGeom>
          <a:solidFill>
            <a:srgbClr val="0147B4"/>
          </a:solidFill>
        </p:spPr>
        <p:txBody>
          <a:bodyPr wrap="square">
            <a:spAutoFit/>
          </a:bodyPr>
          <a:lstStyle/>
          <a:p>
            <a:r>
              <a:rPr lang="en-AU" dirty="0">
                <a:solidFill>
                  <a:schemeClr val="bg1"/>
                </a:solidFill>
              </a:rPr>
              <a:t>Begin with the whole – expanding to parts</a:t>
            </a:r>
          </a:p>
          <a:p>
            <a:r>
              <a:rPr lang="en-AU" dirty="0">
                <a:solidFill>
                  <a:schemeClr val="bg1"/>
                </a:solidFill>
              </a:rPr>
              <a:t>Pursuit of student questions / interests</a:t>
            </a:r>
          </a:p>
          <a:p>
            <a:r>
              <a:rPr lang="en-AU" dirty="0">
                <a:solidFill>
                  <a:schemeClr val="bg1"/>
                </a:solidFill>
              </a:rPr>
              <a:t>Primary Sources / manipulative materials</a:t>
            </a:r>
          </a:p>
          <a:p>
            <a:r>
              <a:rPr lang="en-AU" dirty="0">
                <a:solidFill>
                  <a:schemeClr val="bg1"/>
                </a:solidFill>
              </a:rPr>
              <a:t>Learning is interaction – building on what students already know</a:t>
            </a:r>
          </a:p>
          <a:p>
            <a:r>
              <a:rPr lang="en-AU" dirty="0">
                <a:solidFill>
                  <a:schemeClr val="bg1"/>
                </a:solidFill>
              </a:rPr>
              <a:t>Instructor interacts / negotiates with students</a:t>
            </a:r>
          </a:p>
          <a:p>
            <a:r>
              <a:rPr lang="en-AU" dirty="0">
                <a:solidFill>
                  <a:schemeClr val="bg1"/>
                </a:solidFill>
              </a:rPr>
              <a:t>Assessment via student works, observations, points of view, tests. Process is as important as product</a:t>
            </a:r>
          </a:p>
          <a:p>
            <a:r>
              <a:rPr lang="en-AU" dirty="0">
                <a:solidFill>
                  <a:schemeClr val="bg1"/>
                </a:solidFill>
              </a:rPr>
              <a:t>Knowledge is dynamic / change with experiences</a:t>
            </a:r>
          </a:p>
          <a:p>
            <a:r>
              <a:rPr lang="en-AU" dirty="0">
                <a:solidFill>
                  <a:schemeClr val="bg1"/>
                </a:solidFill>
              </a:rPr>
              <a:t>Students work in groups</a:t>
            </a:r>
          </a:p>
        </p:txBody>
      </p:sp>
      <p:sp>
        <p:nvSpPr>
          <p:cNvPr id="5" name="TextBox 4">
            <a:extLst>
              <a:ext uri="{FF2B5EF4-FFF2-40B4-BE49-F238E27FC236}">
                <a16:creationId xmlns:a16="http://schemas.microsoft.com/office/drawing/2014/main" id="{D1C3DA91-52FB-4E37-9637-E8055A5F9501}"/>
              </a:ext>
            </a:extLst>
          </p:cNvPr>
          <p:cNvSpPr txBox="1"/>
          <p:nvPr/>
        </p:nvSpPr>
        <p:spPr>
          <a:xfrm>
            <a:off x="268942" y="177416"/>
            <a:ext cx="6276558" cy="707886"/>
          </a:xfrm>
          <a:prstGeom prst="rect">
            <a:avLst/>
          </a:prstGeom>
          <a:solidFill>
            <a:schemeClr val="bg1"/>
          </a:solidFill>
        </p:spPr>
        <p:txBody>
          <a:bodyPr wrap="square" rtlCol="0">
            <a:spAutoFit/>
          </a:bodyPr>
          <a:lstStyle/>
          <a:p>
            <a:r>
              <a:rPr lang="en-AU" sz="4000" dirty="0"/>
              <a:t>A more modern classroom?</a:t>
            </a:r>
          </a:p>
        </p:txBody>
      </p:sp>
      <p:sp>
        <p:nvSpPr>
          <p:cNvPr id="4" name="TextBox 3"/>
          <p:cNvSpPr txBox="1"/>
          <p:nvPr/>
        </p:nvSpPr>
        <p:spPr>
          <a:xfrm>
            <a:off x="0" y="177416"/>
            <a:ext cx="8150087" cy="707886"/>
          </a:xfrm>
          <a:prstGeom prst="rect">
            <a:avLst/>
          </a:prstGeom>
          <a:solidFill>
            <a:schemeClr val="bg1"/>
          </a:solidFill>
        </p:spPr>
        <p:txBody>
          <a:bodyPr wrap="square" rtlCol="0">
            <a:spAutoFit/>
          </a:bodyPr>
          <a:lstStyle/>
          <a:p>
            <a:r>
              <a:rPr lang="en-AU" sz="4000" dirty="0"/>
              <a:t>Constructivist</a:t>
            </a:r>
          </a:p>
        </p:txBody>
      </p:sp>
      <p:grpSp>
        <p:nvGrpSpPr>
          <p:cNvPr id="6" name="Group 5">
            <a:extLst>
              <a:ext uri="{FF2B5EF4-FFF2-40B4-BE49-F238E27FC236}">
                <a16:creationId xmlns:a16="http://schemas.microsoft.com/office/drawing/2014/main" id="{2A08C7F1-37D8-4171-8E6A-C01DA285DFCD}"/>
              </a:ext>
            </a:extLst>
          </p:cNvPr>
          <p:cNvGrpSpPr/>
          <p:nvPr/>
        </p:nvGrpSpPr>
        <p:grpSpPr>
          <a:xfrm>
            <a:off x="6766561" y="6292040"/>
            <a:ext cx="2312125" cy="561703"/>
            <a:chOff x="6714309" y="6292040"/>
            <a:chExt cx="2312125" cy="561703"/>
          </a:xfrm>
        </p:grpSpPr>
        <p:sp>
          <p:nvSpPr>
            <p:cNvPr id="7" name="Rectangle 6">
              <a:extLst>
                <a:ext uri="{FF2B5EF4-FFF2-40B4-BE49-F238E27FC236}">
                  <a16:creationId xmlns:a16="http://schemas.microsoft.com/office/drawing/2014/main" id="{3F0942ED-978D-4378-AAA8-A04D8C913531}"/>
                </a:ext>
              </a:extLst>
            </p:cNvPr>
            <p:cNvSpPr/>
            <p:nvPr/>
          </p:nvSpPr>
          <p:spPr>
            <a:xfrm>
              <a:off x="6714309" y="6292040"/>
              <a:ext cx="2312125" cy="56170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bg1"/>
                </a:solidFill>
              </a:endParaRPr>
            </a:p>
          </p:txBody>
        </p:sp>
        <p:pic>
          <p:nvPicPr>
            <p:cNvPr id="8" name="Picture 7" descr="A picture containing drawing, table&#10;&#10;Description automatically generated">
              <a:extLst>
                <a:ext uri="{FF2B5EF4-FFF2-40B4-BE49-F238E27FC236}">
                  <a16:creationId xmlns:a16="http://schemas.microsoft.com/office/drawing/2014/main" id="{2B7B9CD9-0338-4717-9843-B05759DAF2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3496" y="6292040"/>
              <a:ext cx="2233749" cy="411604"/>
            </a:xfrm>
            <a:prstGeom prst="rect">
              <a:avLst/>
            </a:prstGeom>
          </p:spPr>
        </p:pic>
      </p:grpSp>
    </p:spTree>
    <p:extLst>
      <p:ext uri="{BB962C8B-B14F-4D97-AF65-F5344CB8AC3E}">
        <p14:creationId xmlns:p14="http://schemas.microsoft.com/office/powerpoint/2010/main" val="366819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bg/>
                                          </p:spTgt>
                                        </p:tgtEl>
                                        <p:attrNameLst>
                                          <p:attrName>style.visibility</p:attrName>
                                        </p:attrNameLst>
                                      </p:cBhvr>
                                      <p:to>
                                        <p:strVal val="visible"/>
                                      </p:to>
                                    </p:set>
                                    <p:animEffect transition="in" filter="fade">
                                      <p:cBhvr>
                                        <p:cTn id="17" dur="500"/>
                                        <p:tgtEl>
                                          <p:spTgt spid="2">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fade">
                                      <p:cBhvr>
                                        <p:cTn id="32" dur="500"/>
                                        <p:tgtEl>
                                          <p:spTgt spid="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animEffect transition="in" filter="fade">
                                      <p:cBhvr>
                                        <p:cTn id="37" dur="500"/>
                                        <p:tgtEl>
                                          <p:spTgt spid="2">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4" end="4"/>
                                            </p:txEl>
                                          </p:spTgt>
                                        </p:tgtEl>
                                        <p:attrNameLst>
                                          <p:attrName>style.visibility</p:attrName>
                                        </p:attrNameLst>
                                      </p:cBhvr>
                                      <p:to>
                                        <p:strVal val="visible"/>
                                      </p:to>
                                    </p:set>
                                    <p:animEffect transition="in" filter="fade">
                                      <p:cBhvr>
                                        <p:cTn id="42" dur="500"/>
                                        <p:tgtEl>
                                          <p:spTgt spid="2">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xEl>
                                              <p:pRg st="5" end="5"/>
                                            </p:txEl>
                                          </p:spTgt>
                                        </p:tgtEl>
                                        <p:attrNameLst>
                                          <p:attrName>style.visibility</p:attrName>
                                        </p:attrNameLst>
                                      </p:cBhvr>
                                      <p:to>
                                        <p:strVal val="visible"/>
                                      </p:to>
                                    </p:set>
                                    <p:animEffect transition="in" filter="fade">
                                      <p:cBhvr>
                                        <p:cTn id="47" dur="500"/>
                                        <p:tgtEl>
                                          <p:spTgt spid="2">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
                                            <p:txEl>
                                              <p:pRg st="6" end="6"/>
                                            </p:txEl>
                                          </p:spTgt>
                                        </p:tgtEl>
                                        <p:attrNameLst>
                                          <p:attrName>style.visibility</p:attrName>
                                        </p:attrNameLst>
                                      </p:cBhvr>
                                      <p:to>
                                        <p:strVal val="visible"/>
                                      </p:to>
                                    </p:set>
                                    <p:animEffect transition="in" filter="fade">
                                      <p:cBhvr>
                                        <p:cTn id="52" dur="500"/>
                                        <p:tgtEl>
                                          <p:spTgt spid="2">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
                                            <p:txEl>
                                              <p:pRg st="7" end="7"/>
                                            </p:txEl>
                                          </p:spTgt>
                                        </p:tgtEl>
                                        <p:attrNameLst>
                                          <p:attrName>style.visibility</p:attrName>
                                        </p:attrNameLst>
                                      </p:cBhvr>
                                      <p:to>
                                        <p:strVal val="visible"/>
                                      </p:to>
                                    </p:set>
                                    <p:animEffect transition="in" filter="fade">
                                      <p:cBhvr>
                                        <p:cTn id="5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F9E8A-FBAE-47F4-B4CA-F4FDD2940BB1}"/>
              </a:ext>
            </a:extLst>
          </p:cNvPr>
          <p:cNvSpPr>
            <a:spLocks noGrp="1"/>
          </p:cNvSpPr>
          <p:nvPr>
            <p:ph type="title"/>
          </p:nvPr>
        </p:nvSpPr>
        <p:spPr/>
        <p:txBody>
          <a:bodyPr/>
          <a:lstStyle/>
          <a:p>
            <a:endParaRPr lang="en-AU"/>
          </a:p>
        </p:txBody>
      </p:sp>
      <p:sp>
        <p:nvSpPr>
          <p:cNvPr id="4" name="Content Placeholder 3">
            <a:extLst>
              <a:ext uri="{FF2B5EF4-FFF2-40B4-BE49-F238E27FC236}">
                <a16:creationId xmlns:a16="http://schemas.microsoft.com/office/drawing/2014/main" id="{BB41D25A-2B59-4CFD-930F-1CC020D9FA7D}"/>
              </a:ext>
            </a:extLst>
          </p:cNvPr>
          <p:cNvSpPr>
            <a:spLocks noGrp="1"/>
          </p:cNvSpPr>
          <p:nvPr>
            <p:ph idx="1"/>
          </p:nvPr>
        </p:nvSpPr>
        <p:spPr/>
        <p:txBody>
          <a:bodyPr/>
          <a:lstStyle/>
          <a:p>
            <a:endParaRPr lang="en-AU"/>
          </a:p>
        </p:txBody>
      </p:sp>
      <p:pic>
        <p:nvPicPr>
          <p:cNvPr id="6" name="Picture 5">
            <a:extLst>
              <a:ext uri="{FF2B5EF4-FFF2-40B4-BE49-F238E27FC236}">
                <a16:creationId xmlns:a16="http://schemas.microsoft.com/office/drawing/2014/main" id="{EA9E08BB-6BA7-4DA4-9B3A-4A2A18E153AB}"/>
              </a:ext>
            </a:extLst>
          </p:cNvPr>
          <p:cNvPicPr>
            <a:picLocks noChangeAspect="1"/>
          </p:cNvPicPr>
          <p:nvPr/>
        </p:nvPicPr>
        <p:blipFill rotWithShape="1">
          <a:blip r:embed="rId3"/>
          <a:srcRect l="46849" t="1" r="6689" b="1045"/>
          <a:stretch/>
        </p:blipFill>
        <p:spPr>
          <a:xfrm>
            <a:off x="983487" y="7828"/>
            <a:ext cx="4824536" cy="6850172"/>
          </a:xfrm>
          <a:prstGeom prst="rect">
            <a:avLst/>
          </a:prstGeom>
        </p:spPr>
      </p:pic>
      <p:grpSp>
        <p:nvGrpSpPr>
          <p:cNvPr id="5" name="Group 4">
            <a:extLst>
              <a:ext uri="{FF2B5EF4-FFF2-40B4-BE49-F238E27FC236}">
                <a16:creationId xmlns:a16="http://schemas.microsoft.com/office/drawing/2014/main" id="{DF5CBBD5-56C9-4A19-B958-9D57DAC43543}"/>
              </a:ext>
            </a:extLst>
          </p:cNvPr>
          <p:cNvGrpSpPr/>
          <p:nvPr/>
        </p:nvGrpSpPr>
        <p:grpSpPr>
          <a:xfrm>
            <a:off x="6766561" y="6292040"/>
            <a:ext cx="2312125" cy="561703"/>
            <a:chOff x="6714309" y="6292040"/>
            <a:chExt cx="2312125" cy="561703"/>
          </a:xfrm>
        </p:grpSpPr>
        <p:sp>
          <p:nvSpPr>
            <p:cNvPr id="7" name="Rectangle 6">
              <a:extLst>
                <a:ext uri="{FF2B5EF4-FFF2-40B4-BE49-F238E27FC236}">
                  <a16:creationId xmlns:a16="http://schemas.microsoft.com/office/drawing/2014/main" id="{17C3B15E-93F1-4367-A5A2-08247CB307F3}"/>
                </a:ext>
              </a:extLst>
            </p:cNvPr>
            <p:cNvSpPr/>
            <p:nvPr/>
          </p:nvSpPr>
          <p:spPr>
            <a:xfrm>
              <a:off x="6714309" y="6292040"/>
              <a:ext cx="2312125" cy="56170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bg1"/>
                </a:solidFill>
              </a:endParaRPr>
            </a:p>
          </p:txBody>
        </p:sp>
        <p:pic>
          <p:nvPicPr>
            <p:cNvPr id="8" name="Picture 7" descr="A picture containing drawing, table&#10;&#10;Description automatically generated">
              <a:extLst>
                <a:ext uri="{FF2B5EF4-FFF2-40B4-BE49-F238E27FC236}">
                  <a16:creationId xmlns:a16="http://schemas.microsoft.com/office/drawing/2014/main" id="{58F4BA21-9CC6-4D7E-BA16-92F01A89B8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3496" y="6292040"/>
              <a:ext cx="2233749" cy="411604"/>
            </a:xfrm>
            <a:prstGeom prst="rect">
              <a:avLst/>
            </a:prstGeom>
          </p:spPr>
        </p:pic>
      </p:grpSp>
    </p:spTree>
    <p:extLst>
      <p:ext uri="{BB962C8B-B14F-4D97-AF65-F5344CB8AC3E}">
        <p14:creationId xmlns:p14="http://schemas.microsoft.com/office/powerpoint/2010/main" val="326223145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BFA2E5D866DC341B5806AB60FC4A619" ma:contentTypeVersion="13" ma:contentTypeDescription="Create a new document." ma:contentTypeScope="" ma:versionID="a46dd7c44765852fd5ff9058022e8612">
  <xsd:schema xmlns:xsd="http://www.w3.org/2001/XMLSchema" xmlns:xs="http://www.w3.org/2001/XMLSchema" xmlns:p="http://schemas.microsoft.com/office/2006/metadata/properties" xmlns:ns3="af3a8db0-d366-4665-9960-41c0e38b30a9" xmlns:ns4="c45e2213-88f5-4e11-878d-a313b3559300" targetNamespace="http://schemas.microsoft.com/office/2006/metadata/properties" ma:root="true" ma:fieldsID="02bcd45b140aa311c770ce1af4ba8a5e" ns3:_="" ns4:_="">
    <xsd:import namespace="af3a8db0-d366-4665-9960-41c0e38b30a9"/>
    <xsd:import namespace="c45e2213-88f5-4e11-878d-a313b355930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3a8db0-d366-4665-9960-41c0e38b30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45e2213-88f5-4e11-878d-a313b355930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8A90AD0-8407-4BE8-BBBD-E258CC710025}">
  <ds:schemaRefs>
    <ds:schemaRef ds:uri="http://schemas.microsoft.com/sharepoint/v3/contenttype/forms"/>
  </ds:schemaRefs>
</ds:datastoreItem>
</file>

<file path=customXml/itemProps2.xml><?xml version="1.0" encoding="utf-8"?>
<ds:datastoreItem xmlns:ds="http://schemas.openxmlformats.org/officeDocument/2006/customXml" ds:itemID="{04720A33-6FA2-4C48-AD7A-ED72B422D3F1}">
  <ds:schemaRefs>
    <ds:schemaRef ds:uri="http://schemas.microsoft.com/office/2006/metadata/properties"/>
    <ds:schemaRef ds:uri="af3a8db0-d366-4665-9960-41c0e38b30a9"/>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c45e2213-88f5-4e11-878d-a313b3559300"/>
    <ds:schemaRef ds:uri="http://www.w3.org/XML/1998/namespace"/>
    <ds:schemaRef ds:uri="http://purl.org/dc/dcmitype/"/>
  </ds:schemaRefs>
</ds:datastoreItem>
</file>

<file path=customXml/itemProps3.xml><?xml version="1.0" encoding="utf-8"?>
<ds:datastoreItem xmlns:ds="http://schemas.openxmlformats.org/officeDocument/2006/customXml" ds:itemID="{48C2DA94-3B4B-4146-BBA3-EE94B286C3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f3a8db0-d366-4665-9960-41c0e38b30a9"/>
    <ds:schemaRef ds:uri="c45e2213-88f5-4e11-878d-a313b35593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1035</TotalTime>
  <Words>1502</Words>
  <Application>Microsoft Office PowerPoint</Application>
  <PresentationFormat>On-screen Show (4:3)</PresentationFormat>
  <Paragraphs>212</Paragraphs>
  <Slides>63</Slides>
  <Notes>25</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63</vt:i4>
      </vt:variant>
    </vt:vector>
  </HeadingPairs>
  <TitlesOfParts>
    <vt:vector size="76" baseType="lpstr">
      <vt:lpstr>36 days ago Thick BRK</vt:lpstr>
      <vt:lpstr>Arial</vt:lpstr>
      <vt:lpstr>Bebas</vt:lpstr>
      <vt:lpstr>Calibri</vt:lpstr>
      <vt:lpstr>Calibri Light</vt:lpstr>
      <vt:lpstr>Franklin Gothic Book</vt:lpstr>
      <vt:lpstr>Franklin Gothic Medium</vt:lpstr>
      <vt:lpstr>Futura PT Book</vt:lpstr>
      <vt:lpstr>Lucida Grande</vt:lpstr>
      <vt:lpstr>Walters</vt:lpstr>
      <vt:lpstr>Office Theme</vt:lpstr>
      <vt:lpstr>Office Theme</vt:lpstr>
      <vt:lpstr>Office Theme</vt:lpstr>
      <vt:lpstr>PowerPoint Presentation</vt:lpstr>
      <vt:lpstr>New Skills in Teaching Faith</vt:lpstr>
      <vt:lpstr>PowerPoint Presentation</vt:lpstr>
      <vt:lpstr>PowerPoint Presentation</vt:lpstr>
      <vt:lpstr>Our experience of teachers</vt:lpstr>
      <vt:lpstr>PowerPoint Presentation</vt:lpstr>
      <vt:lpstr>PowerPoint Presentation</vt:lpstr>
      <vt:lpstr>PowerPoint Presentation</vt:lpstr>
      <vt:lpstr>PowerPoint Presentation</vt:lpstr>
      <vt:lpstr>PowerPoint Presentation</vt:lpstr>
      <vt:lpstr>PowerPoint Presentation</vt:lpstr>
      <vt:lpstr>Introducing the Learning Focus  </vt:lpstr>
      <vt:lpstr>PowerPoint Presentation</vt:lpstr>
      <vt:lpstr>PowerPoint Presentation</vt:lpstr>
      <vt:lpstr>PowerPoint Presentation</vt:lpstr>
      <vt:lpstr>PowerPoint Presentation</vt:lpstr>
      <vt:lpstr>Mind Map Laws</vt:lpstr>
      <vt:lpstr>PowerPoint Presentation</vt:lpstr>
      <vt:lpstr>PowerPoint Presentation</vt:lpstr>
      <vt:lpstr>PowerPoint Presentation</vt:lpstr>
      <vt:lpstr>PowerPoint Presentation</vt:lpstr>
      <vt:lpstr>PowerPoint Presentation</vt:lpstr>
      <vt:lpstr>PowerPoint Presentation</vt:lpstr>
      <vt:lpstr>Introducing the Learning Focus  </vt:lpstr>
      <vt:lpstr>PowerPoint Presentation</vt:lpstr>
      <vt:lpstr>PowerPoint Presentation</vt:lpstr>
      <vt:lpstr>Methods for Collaborative Learning  </vt:lpstr>
      <vt:lpstr>PowerPoint Presentation</vt:lpstr>
      <vt:lpstr>Methods for Collaborative Learning    </vt:lpstr>
      <vt:lpstr>PowerPoint Presentation</vt:lpstr>
      <vt:lpstr>PowerPoint Presentation</vt:lpstr>
      <vt:lpstr>Methods for Collaborative Learning    </vt:lpstr>
      <vt:lpstr>Tournament Prioritiser</vt:lpstr>
      <vt:lpstr>human continuum</vt:lpstr>
      <vt:lpstr>Methods for Collaborative Learning    </vt:lpstr>
      <vt:lpstr>Round Robin and Hot Potato</vt:lpstr>
      <vt:lpstr>Judge and Jury</vt:lpstr>
      <vt:lpstr>Communicating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whittle your titles</vt:lpstr>
      <vt:lpstr>Using peer mentors to drive students towards deep learning and productive reflective writing</vt:lpstr>
      <vt:lpstr>Peer mentors improve learning</vt:lpstr>
      <vt:lpstr>ditch dot points</vt:lpstr>
      <vt:lpstr>PowerPoint Presentation</vt:lpstr>
      <vt:lpstr>Reflection of Learning  </vt:lpstr>
      <vt:lpstr>  321 RIQ</vt:lpstr>
    </vt:vector>
  </TitlesOfParts>
  <Company>Anglican Church Southern Queensland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Practical Skills for Christian Education</dc:title>
  <dc:creator>Stephen Harrison;Jonathan Sargeant - jonathans@ministryeducation.org.au</dc:creator>
  <cp:lastModifiedBy>jonathan sargeant</cp:lastModifiedBy>
  <cp:revision>50</cp:revision>
  <dcterms:created xsi:type="dcterms:W3CDTF">2015-09-27T08:09:03Z</dcterms:created>
  <dcterms:modified xsi:type="dcterms:W3CDTF">2020-02-06T04:01:15Z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0x0101002BFA2E5D866DC341B5806AB60FC4A619</vt:lpwstr>
  </property>
</Properties>
</file>