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ppt" ContentType="application/vnd.ms-powerpoint"/>
  <Default Extension="docx" ContentType="application/vnd.openxmlformats-officedocument.wordprocessingml.document"/>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62" r:id="rId4"/>
    <p:sldId id="274" r:id="rId5"/>
    <p:sldId id="258" r:id="rId6"/>
    <p:sldId id="273" r:id="rId7"/>
    <p:sldId id="259" r:id="rId8"/>
    <p:sldId id="272" r:id="rId9"/>
    <p:sldId id="261" r:id="rId10"/>
    <p:sldId id="271" r:id="rId11"/>
    <p:sldId id="260" r:id="rId12"/>
    <p:sldId id="275" r:id="rId13"/>
    <p:sldId id="276" r:id="rId14"/>
    <p:sldId id="277" r:id="rId15"/>
    <p:sldId id="286" r:id="rId16"/>
    <p:sldId id="268" r:id="rId17"/>
    <p:sldId id="269" r:id="rId18"/>
    <p:sldId id="270" r:id="rId19"/>
    <p:sldId id="263" r:id="rId20"/>
    <p:sldId id="278" r:id="rId21"/>
    <p:sldId id="279" r:id="rId22"/>
    <p:sldId id="280" r:id="rId23"/>
    <p:sldId id="282" r:id="rId24"/>
    <p:sldId id="283" r:id="rId25"/>
    <p:sldId id="264" r:id="rId26"/>
    <p:sldId id="265" r:id="rId27"/>
    <p:sldId id="287" r:id="rId28"/>
    <p:sldId id="288" r:id="rId29"/>
    <p:sldId id="289" r:id="rId30"/>
    <p:sldId id="290" r:id="rId31"/>
    <p:sldId id="291" r:id="rId32"/>
    <p:sldId id="292" r:id="rId33"/>
    <p:sldId id="293" r:id="rId34"/>
    <p:sldId id="294" r:id="rId35"/>
    <p:sldId id="284" r:id="rId36"/>
    <p:sldId id="285" r:id="rId37"/>
    <p:sldId id="26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597" autoAdjust="0"/>
  </p:normalViewPr>
  <p:slideViewPr>
    <p:cSldViewPr snapToGrid="0">
      <p:cViewPr varScale="1">
        <p:scale>
          <a:sx n="72" d="100"/>
          <a:sy n="72" d="100"/>
        </p:scale>
        <p:origin x="1524"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BE549B-C729-4978-918A-17E072B232FE}" type="datetimeFigureOut">
              <a:rPr lang="en-AU" smtClean="0"/>
              <a:pPr/>
              <a:t>27/04/2015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51D675-FBDF-436C-BAE0-7B4F8F7C37CF}" type="slidenum">
              <a:rPr lang="en-AU" smtClean="0"/>
              <a:pPr/>
              <a:t>‹#›</a:t>
            </a:fld>
            <a:endParaRPr lang="en-AU"/>
          </a:p>
        </p:txBody>
      </p:sp>
    </p:spTree>
    <p:extLst>
      <p:ext uri="{BB962C8B-B14F-4D97-AF65-F5344CB8AC3E}">
        <p14:creationId xmlns:p14="http://schemas.microsoft.com/office/powerpoint/2010/main" val="2274255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Romania"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en.wikipedia.org/wiki/University_of_Chicago"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Discuss – make a list or reasons why such a thing might be appropriate and why it might not.</a:t>
            </a:r>
          </a:p>
          <a:p>
            <a:r>
              <a:rPr lang="en-AU" dirty="0" smtClean="0"/>
              <a:t> If ideas do not flow, </a:t>
            </a:r>
            <a:r>
              <a:rPr lang="en-AU" dirty="0" err="1" smtClean="0"/>
              <a:t>asl</a:t>
            </a:r>
            <a:r>
              <a:rPr lang="en-AU" dirty="0" smtClean="0"/>
              <a:t> people to consider this from a</a:t>
            </a:r>
            <a:r>
              <a:rPr lang="en-AU" baseline="0" dirty="0" smtClean="0"/>
              <a:t> “perspective of the public” rather than their own points of view</a:t>
            </a:r>
            <a:endParaRPr lang="en-AU" dirty="0"/>
          </a:p>
        </p:txBody>
      </p:sp>
      <p:sp>
        <p:nvSpPr>
          <p:cNvPr id="4" name="Slide Number Placeholder 3"/>
          <p:cNvSpPr>
            <a:spLocks noGrp="1"/>
          </p:cNvSpPr>
          <p:nvPr>
            <p:ph type="sldNum" sz="quarter" idx="10"/>
          </p:nvPr>
        </p:nvSpPr>
        <p:spPr/>
        <p:txBody>
          <a:bodyPr/>
          <a:lstStyle/>
          <a:p>
            <a:fld id="{8551D675-FBDF-436C-BAE0-7B4F8F7C37CF}" type="slidenum">
              <a:rPr lang="en-AU" smtClean="0"/>
              <a:pPr/>
              <a:t>2</a:t>
            </a:fld>
            <a:endParaRPr lang="en-AU"/>
          </a:p>
        </p:txBody>
      </p:sp>
    </p:spTree>
    <p:extLst>
      <p:ext uri="{BB962C8B-B14F-4D97-AF65-F5344CB8AC3E}">
        <p14:creationId xmlns:p14="http://schemas.microsoft.com/office/powerpoint/2010/main" val="68734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dt" sz="quarter" idx="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40963"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40964" name="Rectangle 2"/>
          <p:cNvSpPr>
            <a:spLocks noGrp="1" noRot="1" noChangeAspect="1" noChangeArrowheads="1" noTextEdit="1"/>
          </p:cNvSpPr>
          <p:nvPr>
            <p:ph type="sldImg"/>
          </p:nvPr>
        </p:nvSpPr>
        <p:spPr>
          <a:xfrm>
            <a:off x="1993900" y="685800"/>
            <a:ext cx="3860800" cy="2895600"/>
          </a:xfrm>
          <a:ln/>
        </p:spPr>
      </p:sp>
      <p:sp>
        <p:nvSpPr>
          <p:cNvPr id="40965" name="Rectangle 3"/>
          <p:cNvSpPr>
            <a:spLocks noGrp="1" noChangeArrowheads="1"/>
          </p:cNvSpPr>
          <p:nvPr>
            <p:ph type="body" idx="1"/>
          </p:nvPr>
        </p:nvSpPr>
        <p:spPr>
          <a:xfrm>
            <a:off x="685800" y="3810000"/>
            <a:ext cx="5562600" cy="4800600"/>
          </a:xfrm>
          <a:noFill/>
        </p:spPr>
        <p:txBody>
          <a:bodyPr/>
          <a:lstStyle/>
          <a:p>
            <a:pPr marL="285750" indent="-285750"/>
            <a:endParaRPr lang="en-AU" dirty="0" smtClean="0">
              <a:latin typeface="Abadi MT Condensed Extra Bold" pitchFamily="34" charset="0"/>
            </a:endParaRPr>
          </a:p>
          <a:p>
            <a:pPr marL="285750" indent="-285750"/>
            <a:endParaRPr lang="en-AU" dirty="0" smtClean="0">
              <a:latin typeface="Abadi MT Condensed Extra Bold" pitchFamily="34" charset="0"/>
            </a:endParaRPr>
          </a:p>
          <a:p>
            <a:pPr marL="285750" indent="-285750"/>
            <a:r>
              <a:rPr lang="en-AU" dirty="0" smtClean="0">
                <a:latin typeface="Abadi MT Condensed Extra Bold" pitchFamily="34" charset="0"/>
              </a:rPr>
              <a:t>This </a:t>
            </a:r>
            <a:r>
              <a:rPr lang="en-AU" smtClean="0">
                <a:latin typeface="Abadi MT Condensed Extra Bold" pitchFamily="34" charset="0"/>
              </a:rPr>
              <a:t>slide and next 6 </a:t>
            </a:r>
            <a:r>
              <a:rPr lang="en-AU" dirty="0" smtClean="0">
                <a:latin typeface="Abadi MT Condensed Extra Bold" pitchFamily="34" charset="0"/>
              </a:rPr>
              <a:t>slides from RE Teachers Orientation Program (RETOP) ;</a:t>
            </a:r>
            <a:r>
              <a:rPr lang="en-AU" baseline="0" dirty="0" smtClean="0">
                <a:latin typeface="Abadi MT Condensed Extra Bold" pitchFamily="34" charset="0"/>
              </a:rPr>
              <a:t> RENEW Group – Sargeant, J et al</a:t>
            </a:r>
          </a:p>
          <a:p>
            <a:pPr marL="285750" indent="-285750"/>
            <a:endParaRPr lang="en-AU" baseline="0" dirty="0" smtClean="0">
              <a:latin typeface="Abadi MT Condensed Extra Bold" pitchFamily="34" charset="0"/>
            </a:endParaRPr>
          </a:p>
          <a:p>
            <a:pPr marL="285750" indent="-285750"/>
            <a:r>
              <a:rPr lang="en-AU" dirty="0" smtClean="0">
                <a:latin typeface="Abadi MT Condensed Extra Bold" pitchFamily="34" charset="0"/>
              </a:rPr>
              <a:t>(B</a:t>
            </a:r>
            <a:r>
              <a:rPr lang="en-AU" dirty="0" smtClean="0">
                <a:latin typeface="Abadi MT Condensed Extra Bold" pitchFamily="34" charset="0"/>
              </a:rPr>
              <a:t>)	DO WE SAY WHAT WE MEAN?</a:t>
            </a:r>
          </a:p>
          <a:p>
            <a:pPr marL="285750" indent="-285750"/>
            <a:endParaRPr lang="en-AU" sz="1100" dirty="0" smtClean="0">
              <a:latin typeface="Tahoma" charset="0"/>
            </a:endParaRPr>
          </a:p>
          <a:p>
            <a:pPr marL="285750" indent="-285750">
              <a:buSzPct val="75000"/>
              <a:buFont typeface="Wingdings 2" pitchFamily="18" charset="2"/>
              <a:buChar char="¡"/>
            </a:pPr>
            <a:r>
              <a:rPr lang="en-AU" sz="1000" dirty="0" smtClean="0">
                <a:latin typeface="Lucida Bright" pitchFamily="18" charset="0"/>
              </a:rPr>
              <a:t>Display these statements, which illustrate typical religious sayings, prayers or hymns.  Working individually or in pairs, re-write the statements in completely different words, while retaining the original meaning.  Pairs may then use individual OHT pens to underline examples on the slide.</a:t>
            </a:r>
          </a:p>
          <a:p>
            <a:pPr marL="285750" indent="-285750">
              <a:buSzPct val="75000"/>
              <a:buFont typeface="Wingdings 2" pitchFamily="18" charset="2"/>
              <a:buChar char="¡"/>
            </a:pPr>
            <a:r>
              <a:rPr lang="en-AU" sz="1000" dirty="0" smtClean="0">
                <a:latin typeface="Lucida Bright" pitchFamily="18" charset="0"/>
              </a:rPr>
              <a:t>After time to complete one translation, talk together in pairs and then discuss the exercise as a total group.  Draw attention to the tendency to use religious statements without much thought about the meaning intended, or misunderstandings possible</a:t>
            </a:r>
            <a:r>
              <a:rPr lang="en-AU" sz="1000" dirty="0" smtClean="0">
                <a:latin typeface="Lucida Bright" pitchFamily="18" charset="0"/>
              </a:rPr>
              <a:t>.</a:t>
            </a:r>
            <a:endParaRPr lang="en-AU" sz="1000" dirty="0" smtClean="0">
              <a:latin typeface="Lucida Bright" pitchFamily="18" charset="0"/>
            </a:endParaRPr>
          </a:p>
        </p:txBody>
      </p:sp>
    </p:spTree>
    <p:extLst>
      <p:ext uri="{BB962C8B-B14F-4D97-AF65-F5344CB8AC3E}">
        <p14:creationId xmlns:p14="http://schemas.microsoft.com/office/powerpoint/2010/main" val="2709859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dt" sz="quarter" idx="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43011"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xfrm>
            <a:off x="914400" y="4648200"/>
            <a:ext cx="5029200" cy="4267200"/>
          </a:xfrm>
          <a:noFill/>
        </p:spPr>
        <p:txBody>
          <a:bodyPr/>
          <a:lstStyle/>
          <a:p>
            <a:pPr marL="285750" indent="-285750"/>
            <a:r>
              <a:rPr lang="en-AU" smtClean="0">
                <a:latin typeface="Abadi MT Condensed Extra Bold" pitchFamily="34" charset="0"/>
              </a:rPr>
              <a:t>(D)	THE NEED FOR EFFECTIVE LANGUAGE</a:t>
            </a:r>
          </a:p>
          <a:p>
            <a:pPr marL="285750" indent="-285750"/>
            <a:endParaRPr lang="en-AU" sz="1000" smtClean="0">
              <a:latin typeface="Lucida Bright" pitchFamily="18" charset="0"/>
            </a:endParaRPr>
          </a:p>
          <a:p>
            <a:pPr marL="285750" indent="-285750">
              <a:buSzPct val="75000"/>
              <a:buFont typeface="Wingdings 2" pitchFamily="18" charset="2"/>
              <a:buChar char="¡"/>
            </a:pPr>
            <a:r>
              <a:rPr lang="en-AU" sz="1000" smtClean="0">
                <a:latin typeface="Lucida Bright" pitchFamily="18" charset="0"/>
              </a:rPr>
              <a:t>Emphasise that the challenge we face in doing religious education in our schools is finding and using words and language which achieve the bulletted statements on the slide.</a:t>
            </a:r>
          </a:p>
          <a:p>
            <a:pPr marL="285750" indent="-285750">
              <a:buSzPct val="75000"/>
              <a:buFont typeface="Wingdings 2" pitchFamily="18" charset="2"/>
              <a:buChar char="¡"/>
            </a:pPr>
            <a:r>
              <a:rPr lang="en-AU" sz="1000" smtClean="0">
                <a:latin typeface="Lucida Bright" pitchFamily="18" charset="0"/>
              </a:rPr>
              <a:t>Lead people through the statements, and the conclusion of the list on the next slide.</a:t>
            </a:r>
          </a:p>
          <a:p>
            <a:pPr marL="285750" indent="-285750"/>
            <a:endParaRPr lang="en-AU" sz="1000" smtClean="0">
              <a:latin typeface="Lucida Bright" pitchFamily="18" charset="0"/>
            </a:endParaRPr>
          </a:p>
          <a:p>
            <a:pPr marL="285750" indent="-285750"/>
            <a:r>
              <a:rPr lang="en-AU" sz="1000" i="1" smtClean="0">
                <a:latin typeface="Lucida Bright" pitchFamily="18" charset="0"/>
              </a:rPr>
              <a:t>NB:  Dialogue is emphasised here over a monologue style in which --</a:t>
            </a:r>
          </a:p>
          <a:p>
            <a:pPr marL="285750" indent="-285750"/>
            <a:r>
              <a:rPr lang="en-AU" sz="1000" i="1" smtClean="0">
                <a:latin typeface="Lucida Bright" pitchFamily="18" charset="0"/>
              </a:rPr>
              <a:t>	a. The teacher predominantly talks</a:t>
            </a:r>
          </a:p>
          <a:p>
            <a:pPr marL="285750" indent="-285750"/>
            <a:r>
              <a:rPr lang="en-AU" sz="1000" i="1" smtClean="0">
                <a:latin typeface="Lucida Bright" pitchFamily="18" charset="0"/>
              </a:rPr>
              <a:t>	b. Only the teacher’s ideas are considered.</a:t>
            </a:r>
          </a:p>
        </p:txBody>
      </p:sp>
    </p:spTree>
    <p:extLst>
      <p:ext uri="{BB962C8B-B14F-4D97-AF65-F5344CB8AC3E}">
        <p14:creationId xmlns:p14="http://schemas.microsoft.com/office/powerpoint/2010/main" val="4027522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45059"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45060" name="Rectangle 2"/>
          <p:cNvSpPr>
            <a:spLocks noGrp="1" noRot="1" noChangeAspect="1" noChangeArrowheads="1" noTextEdit="1"/>
          </p:cNvSpPr>
          <p:nvPr>
            <p:ph type="sldImg"/>
          </p:nvPr>
        </p:nvSpPr>
        <p:spPr>
          <a:xfrm>
            <a:off x="1676400" y="685800"/>
            <a:ext cx="3276600" cy="2457450"/>
          </a:xfrm>
          <a:solidFill>
            <a:srgbClr val="FFFFFF"/>
          </a:solidFill>
          <a:ln/>
        </p:spPr>
      </p:sp>
      <p:sp>
        <p:nvSpPr>
          <p:cNvPr id="45061" name="Rectangle 3"/>
          <p:cNvSpPr>
            <a:spLocks noGrp="1" noChangeArrowheads="1"/>
          </p:cNvSpPr>
          <p:nvPr>
            <p:ph type="body" idx="1"/>
          </p:nvPr>
        </p:nvSpPr>
        <p:spPr>
          <a:xfrm>
            <a:off x="914400" y="3276600"/>
            <a:ext cx="5257800" cy="5181600"/>
          </a:xfrm>
          <a:solidFill>
            <a:srgbClr val="FFFFFF"/>
          </a:solidFill>
          <a:ln>
            <a:solidFill>
              <a:srgbClr val="000000"/>
            </a:solidFill>
            <a:miter lim="800000"/>
            <a:headEnd/>
            <a:tailEnd/>
          </a:ln>
        </p:spPr>
        <p:txBody>
          <a:bodyPr/>
          <a:lstStyle/>
          <a:p>
            <a:r>
              <a:rPr lang="en-GB" b="1" smtClean="0"/>
              <a:t>(C) FACTS AND BELIEFS</a:t>
            </a:r>
          </a:p>
          <a:p>
            <a:pPr>
              <a:buFontTx/>
              <a:buChar char="•"/>
            </a:pPr>
            <a:r>
              <a:rPr lang="en-GB" smtClean="0"/>
              <a:t> Explain the definition of a fact-type statement using the slide.  Note that a fact-type statement may be proved or disproved; in other words, a fact-type statement may be correct or false but it can be proved as such.  A possible example might be to address a class and state, “There are 23 people, in the room at the moment.”  This is a fact-type statement because the correct number can be ascertained.</a:t>
            </a:r>
          </a:p>
          <a:p>
            <a:pPr>
              <a:buFontTx/>
              <a:buChar char="•"/>
            </a:pPr>
            <a:r>
              <a:rPr lang="en-GB" smtClean="0"/>
              <a:t> Continue the scenario by stating, “And the Holy Spirit is with us in the room at the moment too.”  This is a belief-type statement because it relies on faith.  Display the definition on the slide.</a:t>
            </a:r>
          </a:p>
          <a:p>
            <a:pPr>
              <a:buFontTx/>
              <a:buChar char="•"/>
            </a:pPr>
            <a:r>
              <a:rPr lang="en-GB" smtClean="0"/>
              <a:t> Introduce the idea that the problem is that belief-type statements are sometimes expressed as fact-type statements, </a:t>
            </a:r>
            <a:r>
              <a:rPr lang="en-GB" b="1" smtClean="0"/>
              <a:t>as if they are true and accepted by all</a:t>
            </a:r>
            <a:r>
              <a:rPr lang="en-GB" smtClean="0"/>
              <a:t>.</a:t>
            </a:r>
          </a:p>
          <a:p>
            <a:pPr>
              <a:buFontTx/>
              <a:buChar char="•"/>
            </a:pPr>
            <a:r>
              <a:rPr lang="en-GB" smtClean="0"/>
              <a:t> Have the participants practise their grasp of this idea using Handout Two</a:t>
            </a:r>
            <a:r>
              <a:rPr lang="en-GB" i="1" smtClean="0"/>
              <a:t>, Facts or Beliefs</a:t>
            </a:r>
            <a:r>
              <a:rPr lang="en-GB" smtClean="0"/>
              <a:t> in pairs.  If time available is shorter, suggest that not all items need be completed.  </a:t>
            </a:r>
          </a:p>
          <a:p>
            <a:pPr>
              <a:buFontTx/>
              <a:buChar char="•"/>
            </a:pPr>
            <a:r>
              <a:rPr lang="en-GB" smtClean="0"/>
              <a:t> Work through the responses on the Handout.  Refer to Appendix One, </a:t>
            </a:r>
            <a:r>
              <a:rPr lang="en-GB" i="1" smtClean="0"/>
              <a:t>An Explanation of the Facts and Beliefs Worksheet</a:t>
            </a:r>
            <a:r>
              <a:rPr lang="en-GB" smtClean="0"/>
              <a:t> if necessary.  This appendix may be distributed to the group at the close of this activity, if appropriate.</a:t>
            </a:r>
          </a:p>
          <a:p>
            <a:pPr>
              <a:buFontTx/>
              <a:buChar char="•"/>
            </a:pPr>
            <a:r>
              <a:rPr lang="en-GB" smtClean="0"/>
              <a:t> Ask the group why it is that most find it easier to identify non-Christian belief-type statements as such.  Point out that this may be because we are placed in the shoes of non-Christian students in this position, e.g. </a:t>
            </a:r>
            <a:r>
              <a:rPr lang="en-GB" i="1" smtClean="0"/>
              <a:t>“That’s your belief, not mine”, or “This teacher is not talking to me, because I certainly don’t believe that!”</a:t>
            </a:r>
            <a:r>
              <a:rPr lang="en-GB" smtClean="0"/>
              <a:t>   Note that the latter is a major problem because these students (potentially, years one through to twelve) may switch off and become alienated from the subject matter. </a:t>
            </a:r>
          </a:p>
        </p:txBody>
      </p:sp>
    </p:spTree>
    <p:extLst>
      <p:ext uri="{BB962C8B-B14F-4D97-AF65-F5344CB8AC3E}">
        <p14:creationId xmlns:p14="http://schemas.microsoft.com/office/powerpoint/2010/main" val="3031335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dt" sz="quarter" idx="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46083"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xfrm>
            <a:off x="838200" y="4648200"/>
            <a:ext cx="5029200" cy="4267200"/>
          </a:xfrm>
          <a:noFill/>
        </p:spPr>
        <p:txBody>
          <a:bodyPr/>
          <a:lstStyle/>
          <a:p>
            <a:pPr marL="285750" indent="-285750"/>
            <a:r>
              <a:rPr lang="en-AU" smtClean="0">
                <a:latin typeface="Abadi MT Condensed Extra Bold" pitchFamily="34" charset="0"/>
              </a:rPr>
              <a:t>(B)	IMPLICATIONS OF LANGUAGE ISSUES</a:t>
            </a:r>
            <a:endParaRPr lang="en-AU" smtClean="0">
              <a:latin typeface="Tahoma" charset="0"/>
            </a:endParaRPr>
          </a:p>
          <a:p>
            <a:pPr marL="285750" indent="-285750">
              <a:buSzPct val="75000"/>
              <a:buFont typeface="Wingdings 2" pitchFamily="18" charset="2"/>
              <a:buChar char="¡"/>
            </a:pPr>
            <a:r>
              <a:rPr lang="en-AU" sz="1000" smtClean="0">
                <a:latin typeface="Lucida Bright" pitchFamily="18" charset="0"/>
              </a:rPr>
              <a:t>Highlight the point that, having looked at these language issues,  there are certain implications for us if we want to do the job as well as we can.  Lead the participants through the implications on this and the next slide. </a:t>
            </a:r>
          </a:p>
        </p:txBody>
      </p:sp>
    </p:spTree>
    <p:extLst>
      <p:ext uri="{BB962C8B-B14F-4D97-AF65-F5344CB8AC3E}">
        <p14:creationId xmlns:p14="http://schemas.microsoft.com/office/powerpoint/2010/main" val="2677862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dt" sz="quarter" idx="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47107"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47108" name="Rectangle 1026"/>
          <p:cNvSpPr>
            <a:spLocks noGrp="1" noRot="1" noChangeAspect="1" noChangeArrowheads="1" noTextEdit="1"/>
          </p:cNvSpPr>
          <p:nvPr>
            <p:ph type="sldImg"/>
          </p:nvPr>
        </p:nvSpPr>
        <p:spPr>
          <a:ln/>
        </p:spPr>
      </p:sp>
      <p:sp>
        <p:nvSpPr>
          <p:cNvPr id="47109" name="Rectangle 1027"/>
          <p:cNvSpPr>
            <a:spLocks noGrp="1" noChangeArrowheads="1"/>
          </p:cNvSpPr>
          <p:nvPr>
            <p:ph type="body" idx="1"/>
          </p:nvPr>
        </p:nvSpPr>
        <p:spPr>
          <a:xfrm>
            <a:off x="914400" y="4572000"/>
            <a:ext cx="5029200" cy="4267200"/>
          </a:xfrm>
          <a:noFill/>
        </p:spPr>
        <p:txBody>
          <a:bodyPr/>
          <a:lstStyle/>
          <a:p>
            <a:pPr marL="285750" indent="-285750"/>
            <a:endParaRPr lang="en-AU" sz="1000" dirty="0" smtClean="0">
              <a:latin typeface="Lucida Bright" pitchFamily="18" charset="0"/>
            </a:endParaRPr>
          </a:p>
        </p:txBody>
      </p:sp>
      <p:sp>
        <p:nvSpPr>
          <p:cNvPr id="47110" name="Rectangle 1028"/>
          <p:cNvSpPr>
            <a:spLocks noChangeArrowheads="1"/>
          </p:cNvSpPr>
          <p:nvPr/>
        </p:nvSpPr>
        <p:spPr bwMode="auto">
          <a:xfrm>
            <a:off x="914400" y="4876800"/>
            <a:ext cx="45720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277464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48131"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48132" name="Rectangle 2"/>
          <p:cNvSpPr>
            <a:spLocks noGrp="1" noRot="1" noChangeAspect="1" noChangeArrowheads="1" noTextEdit="1"/>
          </p:cNvSpPr>
          <p:nvPr>
            <p:ph type="sldImg"/>
          </p:nvPr>
        </p:nvSpPr>
        <p:spPr>
          <a:xfrm>
            <a:off x="1397000" y="762000"/>
            <a:ext cx="3759200" cy="2819400"/>
          </a:xfrm>
          <a:ln/>
        </p:spPr>
      </p:sp>
      <p:sp>
        <p:nvSpPr>
          <p:cNvPr id="48133" name="Rectangle 3"/>
          <p:cNvSpPr>
            <a:spLocks noGrp="1" noChangeArrowheads="1"/>
          </p:cNvSpPr>
          <p:nvPr>
            <p:ph type="body" idx="1"/>
          </p:nvPr>
        </p:nvSpPr>
        <p:spPr>
          <a:xfrm>
            <a:off x="914400" y="3962400"/>
            <a:ext cx="5029200" cy="4114800"/>
          </a:xfrm>
          <a:noFill/>
        </p:spPr>
        <p:txBody>
          <a:bodyPr/>
          <a:lstStyle/>
          <a:p>
            <a:pPr marL="285750" indent="-285750"/>
            <a:r>
              <a:rPr lang="en-AU" smtClean="0">
                <a:latin typeface="Abadi MT Condensed Extra Bold" pitchFamily="34" charset="0"/>
              </a:rPr>
              <a:t>(B)	WHAT IS OWNING?</a:t>
            </a:r>
            <a:endParaRPr lang="en-AU" smtClean="0">
              <a:latin typeface="Tahoma" charset="0"/>
            </a:endParaRPr>
          </a:p>
          <a:p>
            <a:pPr marL="285750" indent="-285750">
              <a:buSzPct val="75000"/>
              <a:buFont typeface="Wingdings 2" pitchFamily="18" charset="2"/>
              <a:buChar char="¡"/>
            </a:pPr>
            <a:r>
              <a:rPr lang="en-AU" sz="1000" smtClean="0">
                <a:latin typeface="Lucida Bright" pitchFamily="18" charset="0"/>
              </a:rPr>
              <a:t>Lead participants through this material.</a:t>
            </a:r>
          </a:p>
          <a:p>
            <a:pPr marL="285750" indent="-285750">
              <a:buSzPct val="75000"/>
              <a:buFont typeface="Wingdings 2" pitchFamily="18" charset="2"/>
              <a:buChar char="¡"/>
            </a:pPr>
            <a:endParaRPr lang="en-AU" sz="1000" smtClean="0">
              <a:latin typeface="Lucida Bright" pitchFamily="18" charset="0"/>
            </a:endParaRPr>
          </a:p>
          <a:p>
            <a:pPr marL="285750" indent="-285750"/>
            <a:endParaRPr lang="en-AU" smtClean="0">
              <a:latin typeface="Tahoma" charset="0"/>
            </a:endParaRPr>
          </a:p>
        </p:txBody>
      </p:sp>
      <p:sp>
        <p:nvSpPr>
          <p:cNvPr id="48134" name="Text Box 4"/>
          <p:cNvSpPr txBox="1">
            <a:spLocks noChangeArrowheads="1"/>
          </p:cNvSpPr>
          <p:nvPr/>
        </p:nvSpPr>
        <p:spPr bwMode="auto">
          <a:xfrm>
            <a:off x="838200" y="4267200"/>
            <a:ext cx="5334000" cy="368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AU" sz="1200" i="1">
              <a:latin typeface="Abadi MT Condensed Extra Bold" pitchFamily="34" charset="0"/>
            </a:endParaRPr>
          </a:p>
          <a:p>
            <a:pPr algn="ctr"/>
            <a:endParaRPr lang="en-AU" sz="1200" i="1">
              <a:latin typeface="Abadi MT Condensed Extra Bold" pitchFamily="34" charset="0"/>
            </a:endParaRPr>
          </a:p>
          <a:p>
            <a:pPr algn="ctr"/>
            <a:r>
              <a:rPr lang="en-AU" sz="1200" i="1">
                <a:latin typeface="Abadi MT Condensed Extra Bold" pitchFamily="34" charset="0"/>
              </a:rPr>
              <a:t>Resource Box</a:t>
            </a:r>
          </a:p>
          <a:p>
            <a:endParaRPr lang="en-AU" sz="1000">
              <a:latin typeface="Lucida Bright" pitchFamily="18" charset="0"/>
            </a:endParaRPr>
          </a:p>
          <a:p>
            <a:r>
              <a:rPr lang="en-AU" sz="1000">
                <a:latin typeface="Lucida Bright" pitchFamily="18" charset="0"/>
              </a:rPr>
              <a:t>You could…</a:t>
            </a:r>
          </a:p>
          <a:p>
            <a:endParaRPr lang="en-AU" sz="1000">
              <a:latin typeface="Lucida Bright" pitchFamily="18" charset="0"/>
            </a:endParaRPr>
          </a:p>
          <a:p>
            <a:r>
              <a:rPr lang="en-AU" sz="1000">
                <a:latin typeface="Lucida Bright" pitchFamily="18" charset="0"/>
              </a:rPr>
              <a:t>(1)	Have participants use the </a:t>
            </a:r>
            <a:r>
              <a:rPr lang="en-AU" sz="1000" i="1">
                <a:latin typeface="Lucida Bright" pitchFamily="18" charset="0"/>
              </a:rPr>
              <a:t>Language</a:t>
            </a:r>
            <a:r>
              <a:rPr lang="en-AU" sz="1000">
                <a:latin typeface="Lucida Bright" pitchFamily="18" charset="0"/>
              </a:rPr>
              <a:t> worksheet  (</a:t>
            </a:r>
            <a:r>
              <a:rPr lang="en-AU" sz="1000" i="1">
                <a:latin typeface="Lucida Bright" pitchFamily="18" charset="0"/>
              </a:rPr>
              <a:t>Appendix 3</a:t>
            </a:r>
            <a:r>
              <a:rPr lang="en-AU" sz="1000">
                <a:latin typeface="Lucida Bright" pitchFamily="18" charset="0"/>
              </a:rPr>
              <a:t>).</a:t>
            </a:r>
          </a:p>
          <a:p>
            <a:r>
              <a:rPr lang="en-AU" sz="1000">
                <a:latin typeface="Lucida Bright" pitchFamily="18" charset="0"/>
              </a:rPr>
              <a:t>	Note that some of the statements require use of the grounding technique.  Participants, in effect, discover this as they proceed and it becomes a good way to introduce the next slide.</a:t>
            </a:r>
          </a:p>
          <a:p>
            <a:endParaRPr lang="en-AU" sz="1000">
              <a:latin typeface="Lucida Bright" pitchFamily="18" charset="0"/>
            </a:endParaRPr>
          </a:p>
          <a:p>
            <a:r>
              <a:rPr lang="en-AU" sz="1000" i="1">
                <a:latin typeface="Lucida Bright" pitchFamily="18" charset="0"/>
              </a:rPr>
              <a:t>OR</a:t>
            </a:r>
            <a:endParaRPr lang="en-AU" sz="1000">
              <a:latin typeface="Lucida Bright" pitchFamily="18" charset="0"/>
            </a:endParaRPr>
          </a:p>
          <a:p>
            <a:endParaRPr lang="en-AU" sz="1000">
              <a:latin typeface="Lucida Bright" pitchFamily="18" charset="0"/>
            </a:endParaRPr>
          </a:p>
          <a:p>
            <a:r>
              <a:rPr lang="en-AU" sz="1000">
                <a:latin typeface="Lucida Bright" pitchFamily="18" charset="0"/>
              </a:rPr>
              <a:t>(2)	In pairs --	</a:t>
            </a:r>
          </a:p>
          <a:p>
            <a:endParaRPr lang="en-AU" sz="1000">
              <a:latin typeface="Lucida Bright" pitchFamily="18" charset="0"/>
            </a:endParaRPr>
          </a:p>
          <a:p>
            <a:pPr>
              <a:buSzPct val="75000"/>
              <a:buFont typeface="Wingdings 2" pitchFamily="18" charset="2"/>
              <a:buChar char="¡"/>
            </a:pPr>
            <a:r>
              <a:rPr lang="en-AU" sz="1000">
                <a:latin typeface="Lucida Bright" pitchFamily="18" charset="0"/>
              </a:rPr>
              <a:t>Make 3 statements.</a:t>
            </a:r>
          </a:p>
          <a:p>
            <a:pPr>
              <a:buSzPct val="75000"/>
              <a:buFont typeface="Wingdings 2" pitchFamily="18" charset="2"/>
              <a:buNone/>
            </a:pPr>
            <a:endParaRPr lang="en-AU" sz="1000">
              <a:latin typeface="Lucida Bright" pitchFamily="18" charset="0"/>
            </a:endParaRPr>
          </a:p>
          <a:p>
            <a:pPr>
              <a:buSzPct val="75000"/>
              <a:buFont typeface="Wingdings 2" pitchFamily="18" charset="2"/>
              <a:buChar char="¡"/>
            </a:pPr>
            <a:r>
              <a:rPr lang="en-AU" sz="1000">
                <a:latin typeface="Lucida Bright" pitchFamily="18" charset="0"/>
              </a:rPr>
              <a:t>Change them to an “owning” statement together.</a:t>
            </a:r>
          </a:p>
          <a:p>
            <a:endParaRPr lang="en-AU" sz="1000">
              <a:latin typeface="Lucida Bright" pitchFamily="18" charset="0"/>
            </a:endParaRPr>
          </a:p>
          <a:p>
            <a:r>
              <a:rPr lang="en-AU" sz="1000" i="1">
                <a:latin typeface="Lucida Bright" pitchFamily="18" charset="0"/>
              </a:rPr>
              <a:t>OR</a:t>
            </a:r>
            <a:endParaRPr lang="en-AU" sz="1000">
              <a:latin typeface="Lucida Bright" pitchFamily="18" charset="0"/>
            </a:endParaRPr>
          </a:p>
          <a:p>
            <a:endParaRPr lang="en-AU" sz="1000">
              <a:latin typeface="Lucida Bright" pitchFamily="18" charset="0"/>
            </a:endParaRPr>
          </a:p>
          <a:p>
            <a:r>
              <a:rPr lang="en-AU" sz="1000">
                <a:latin typeface="Lucida Bright" pitchFamily="18" charset="0"/>
              </a:rPr>
              <a:t>(3)	Quiz your partner by sharing statements and asking if they indicate use of the “Owning” strategy.</a:t>
            </a:r>
          </a:p>
        </p:txBody>
      </p:sp>
      <p:sp>
        <p:nvSpPr>
          <p:cNvPr id="48135" name="Rectangle 6"/>
          <p:cNvSpPr>
            <a:spLocks noChangeArrowheads="1"/>
          </p:cNvSpPr>
          <p:nvPr/>
        </p:nvSpPr>
        <p:spPr bwMode="auto">
          <a:xfrm>
            <a:off x="685800" y="4876800"/>
            <a:ext cx="5486400" cy="3429000"/>
          </a:xfrm>
          <a:prstGeom prst="rect">
            <a:avLst/>
          </a:prstGeom>
          <a:noFill/>
          <a:ln w="9525">
            <a:solidFill>
              <a:schemeClr val="tx1"/>
            </a:solidFill>
            <a:miter lim="800000"/>
            <a:headEnd/>
            <a:tailEnd/>
          </a:ln>
          <a:effectLst/>
          <a:scene3d>
            <a:camera prst="legacyObliqueTopRight"/>
            <a:lightRig rig="legacyFlat3" dir="b"/>
          </a:scene3d>
          <a:sp3d extrusionH="430200" prstMaterial="legacyWirefram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Tree>
    <p:extLst>
      <p:ext uri="{BB962C8B-B14F-4D97-AF65-F5344CB8AC3E}">
        <p14:creationId xmlns:p14="http://schemas.microsoft.com/office/powerpoint/2010/main" val="2419489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49155"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49156" name="Rectangle 2050"/>
          <p:cNvSpPr>
            <a:spLocks noGrp="1" noRot="1" noChangeAspect="1" noChangeArrowheads="1" noTextEdit="1"/>
          </p:cNvSpPr>
          <p:nvPr>
            <p:ph type="sldImg"/>
          </p:nvPr>
        </p:nvSpPr>
        <p:spPr>
          <a:ln/>
        </p:spPr>
      </p:sp>
      <p:sp>
        <p:nvSpPr>
          <p:cNvPr id="49157" name="Rectangle 2051"/>
          <p:cNvSpPr>
            <a:spLocks noGrp="1" noChangeArrowheads="1"/>
          </p:cNvSpPr>
          <p:nvPr>
            <p:ph type="body" idx="1"/>
          </p:nvPr>
        </p:nvSpPr>
        <p:spPr>
          <a:xfrm>
            <a:off x="914400" y="4572000"/>
            <a:ext cx="5029200" cy="4267200"/>
          </a:xfrm>
          <a:noFill/>
        </p:spPr>
        <p:txBody>
          <a:bodyPr/>
          <a:lstStyle/>
          <a:p>
            <a:pPr marL="285750" indent="-285750"/>
            <a:r>
              <a:rPr lang="en-AU" smtClean="0">
                <a:latin typeface="Abadi MT Condensed Extra Bold" pitchFamily="34" charset="0"/>
              </a:rPr>
              <a:t>(C)	WHAT IS GROUNDING?</a:t>
            </a:r>
          </a:p>
          <a:p>
            <a:pPr marL="285750" indent="-285750">
              <a:buSzPct val="75000"/>
              <a:buFont typeface="Wingdings 2" pitchFamily="18" charset="2"/>
              <a:buChar char="¡"/>
            </a:pPr>
            <a:r>
              <a:rPr lang="en-AU" sz="1000" smtClean="0">
                <a:latin typeface="Lucida Bright" pitchFamily="18" charset="0"/>
              </a:rPr>
              <a:t>Lead participants through this material.  You might use a similar strategy to that suggested on the previous slide, or ask participants to identify the statements which require grounding on the </a:t>
            </a:r>
            <a:r>
              <a:rPr lang="en-AU" sz="1000" i="1" smtClean="0">
                <a:latin typeface="Lucida Bright" pitchFamily="18" charset="0"/>
              </a:rPr>
              <a:t>Language</a:t>
            </a:r>
            <a:r>
              <a:rPr lang="en-AU" sz="1000" smtClean="0">
                <a:latin typeface="Lucida Bright" pitchFamily="18" charset="0"/>
              </a:rPr>
              <a:t> worksheet (</a:t>
            </a:r>
            <a:r>
              <a:rPr lang="en-AU" sz="1000" i="1" smtClean="0">
                <a:latin typeface="Lucida Bright" pitchFamily="18" charset="0"/>
              </a:rPr>
              <a:t>Appendix 3</a:t>
            </a:r>
            <a:r>
              <a:rPr lang="en-AU" sz="1000" smtClean="0">
                <a:latin typeface="Lucida Bright" pitchFamily="18" charset="0"/>
              </a:rPr>
              <a:t>).</a:t>
            </a:r>
          </a:p>
          <a:p>
            <a:pPr marL="285750" indent="-285750"/>
            <a:endParaRPr lang="en-AU" smtClean="0"/>
          </a:p>
        </p:txBody>
      </p:sp>
    </p:spTree>
    <p:extLst>
      <p:ext uri="{BB962C8B-B14F-4D97-AF65-F5344CB8AC3E}">
        <p14:creationId xmlns:p14="http://schemas.microsoft.com/office/powerpoint/2010/main" val="2767413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Michael </a:t>
            </a:r>
            <a:r>
              <a:rPr lang="en-AU" dirty="0" err="1" smtClean="0"/>
              <a:t>Leunig</a:t>
            </a:r>
            <a:r>
              <a:rPr lang="en-AU" dirty="0" smtClean="0"/>
              <a:t>, contemporary Australian thinker and cartoonist.</a:t>
            </a:r>
          </a:p>
          <a:p>
            <a:endParaRPr lang="en-AU" dirty="0" smtClean="0"/>
          </a:p>
          <a:p>
            <a:r>
              <a:rPr lang="en-AU" dirty="0" smtClean="0"/>
              <a:t>One of his</a:t>
            </a:r>
            <a:r>
              <a:rPr lang="en-AU" baseline="0" dirty="0" smtClean="0"/>
              <a:t> oft visited sub themes is: the place of the sacred amongst everyday life…</a:t>
            </a:r>
          </a:p>
          <a:p>
            <a:endParaRPr lang="en-AU" baseline="0" dirty="0" smtClean="0"/>
          </a:p>
          <a:p>
            <a:r>
              <a:rPr lang="en-AU" baseline="0" dirty="0" smtClean="0"/>
              <a:t>Hence, this cartoon</a:t>
            </a:r>
            <a:endParaRPr lang="en-AU" dirty="0"/>
          </a:p>
        </p:txBody>
      </p:sp>
      <p:sp>
        <p:nvSpPr>
          <p:cNvPr id="4" name="Slide Number Placeholder 3"/>
          <p:cNvSpPr>
            <a:spLocks noGrp="1"/>
          </p:cNvSpPr>
          <p:nvPr>
            <p:ph type="sldNum" sz="quarter" idx="10"/>
          </p:nvPr>
        </p:nvSpPr>
        <p:spPr/>
        <p:txBody>
          <a:bodyPr/>
          <a:lstStyle/>
          <a:p>
            <a:fld id="{8551D675-FBDF-436C-BAE0-7B4F8F7C37CF}" type="slidenum">
              <a:rPr lang="en-AU" smtClean="0"/>
              <a:pPr/>
              <a:t>35</a:t>
            </a:fld>
            <a:endParaRPr lang="en-AU"/>
          </a:p>
        </p:txBody>
      </p:sp>
    </p:spTree>
    <p:extLst>
      <p:ext uri="{BB962C8B-B14F-4D97-AF65-F5344CB8AC3E}">
        <p14:creationId xmlns:p14="http://schemas.microsoft.com/office/powerpoint/2010/main" val="2047651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What do you need to know about these things to make an opinion?</a:t>
            </a:r>
          </a:p>
          <a:p>
            <a:endParaRPr lang="en-AU" smtClean="0"/>
          </a:p>
          <a:p>
            <a:r>
              <a:rPr lang="en-AU" smtClean="0"/>
              <a:t>Discuss/debate</a:t>
            </a:r>
            <a:endParaRPr lang="en-AU" dirty="0"/>
          </a:p>
        </p:txBody>
      </p:sp>
      <p:sp>
        <p:nvSpPr>
          <p:cNvPr id="4" name="Slide Number Placeholder 3"/>
          <p:cNvSpPr>
            <a:spLocks noGrp="1"/>
          </p:cNvSpPr>
          <p:nvPr>
            <p:ph type="sldNum" sz="quarter" idx="10"/>
          </p:nvPr>
        </p:nvSpPr>
        <p:spPr/>
        <p:txBody>
          <a:bodyPr/>
          <a:lstStyle/>
          <a:p>
            <a:fld id="{8551D675-FBDF-436C-BAE0-7B4F8F7C37CF}" type="slidenum">
              <a:rPr lang="en-AU" smtClean="0"/>
              <a:pPr/>
              <a:t>37</a:t>
            </a:fld>
            <a:endParaRPr lang="en-AU"/>
          </a:p>
        </p:txBody>
      </p:sp>
    </p:spTree>
    <p:extLst>
      <p:ext uri="{BB962C8B-B14F-4D97-AF65-F5344CB8AC3E}">
        <p14:creationId xmlns:p14="http://schemas.microsoft.com/office/powerpoint/2010/main" val="3976821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9 minute clip from Life Of Pi – Child choosing </a:t>
            </a:r>
            <a:r>
              <a:rPr lang="en-AU" smtClean="0"/>
              <a:t>many faiths…</a:t>
            </a:r>
            <a:endParaRPr lang="en-AU" dirty="0" smtClean="0"/>
          </a:p>
          <a:p>
            <a:endParaRPr lang="en-AU" dirty="0" smtClean="0"/>
          </a:p>
          <a:p>
            <a:endParaRPr lang="en-AU" dirty="0" smtClean="0"/>
          </a:p>
          <a:p>
            <a:r>
              <a:rPr lang="en-AU" dirty="0" smtClean="0"/>
              <a:t>What stands out to you watching this?</a:t>
            </a:r>
          </a:p>
          <a:p>
            <a:endParaRPr lang="en-AU" dirty="0" smtClean="0"/>
          </a:p>
          <a:p>
            <a:r>
              <a:rPr lang="en-AU" dirty="0" smtClean="0"/>
              <a:t>Issues?</a:t>
            </a:r>
          </a:p>
          <a:p>
            <a:r>
              <a:rPr lang="en-AU" dirty="0" smtClean="0"/>
              <a:t>Problems? </a:t>
            </a:r>
            <a:r>
              <a:rPr lang="en-AU" dirty="0" err="1" smtClean="0"/>
              <a:t>etc</a:t>
            </a:r>
            <a:endParaRPr lang="en-AU" dirty="0"/>
          </a:p>
        </p:txBody>
      </p:sp>
      <p:sp>
        <p:nvSpPr>
          <p:cNvPr id="4" name="Slide Number Placeholder 3"/>
          <p:cNvSpPr>
            <a:spLocks noGrp="1"/>
          </p:cNvSpPr>
          <p:nvPr>
            <p:ph type="sldNum" sz="quarter" idx="10"/>
          </p:nvPr>
        </p:nvSpPr>
        <p:spPr/>
        <p:txBody>
          <a:bodyPr/>
          <a:lstStyle/>
          <a:p>
            <a:fld id="{8551D675-FBDF-436C-BAE0-7B4F8F7C37CF}" type="slidenum">
              <a:rPr lang="en-AU" smtClean="0"/>
              <a:pPr/>
              <a:t>3</a:t>
            </a:fld>
            <a:endParaRPr lang="en-AU"/>
          </a:p>
        </p:txBody>
      </p:sp>
    </p:spTree>
    <p:extLst>
      <p:ext uri="{BB962C8B-B14F-4D97-AF65-F5344CB8AC3E}">
        <p14:creationId xmlns:p14="http://schemas.microsoft.com/office/powerpoint/2010/main" val="2547579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dirty="0" smtClean="0"/>
              <a:t>First, pluralism is not diversity alone, but </a:t>
            </a:r>
            <a:r>
              <a:rPr lang="en-AU" sz="1200" i="1" u="sng" dirty="0" smtClean="0"/>
              <a:t>the energetic engagement with diversity</a:t>
            </a:r>
            <a:r>
              <a:rPr lang="en-AU" sz="1200" u="sng" dirty="0" smtClean="0"/>
              <a:t>.</a:t>
            </a:r>
            <a:r>
              <a:rPr lang="en-AU" sz="1200" dirty="0" smtClean="0"/>
              <a:t> Diversity can and has meant the creation of religious ghettoes with little traffic between or among them. Today, religious diversity is a given, but pluralism is not a given; it is an achievement. Mere diversity without real encounter and relationship will yield increasing tensions in our societies.</a:t>
            </a:r>
          </a:p>
          <a:p>
            <a:r>
              <a:rPr lang="en-AU" sz="1200" dirty="0" smtClean="0"/>
              <a:t>Second, pluralism is not just tolerance, but </a:t>
            </a:r>
            <a:r>
              <a:rPr lang="en-AU" sz="1200" i="1" u="sng" dirty="0" smtClean="0"/>
              <a:t>the active seeking of understanding across lines of difference</a:t>
            </a:r>
            <a:r>
              <a:rPr lang="en-AU" sz="1200" dirty="0" smtClean="0"/>
              <a:t>. Tolerance is a necessary public virtue, but it does not require Christians and Muslims, Hindus, Jews, and ardent secularists to know anything about one another. Tolerance is too thin a foundation for a world of religious difference and proximity. It does nothing to remove our ignorance of one another, and leaves in place the stereotype, the half-truth, the fears that underlie old patterns of division and violence. In the world in which we live today, our ignorance of one another will be increasingly costly...”</a:t>
            </a:r>
          </a:p>
        </p:txBody>
      </p:sp>
      <p:sp>
        <p:nvSpPr>
          <p:cNvPr id="4" name="Slide Number Placeholder 3"/>
          <p:cNvSpPr>
            <a:spLocks noGrp="1"/>
          </p:cNvSpPr>
          <p:nvPr>
            <p:ph type="sldNum" sz="quarter" idx="10"/>
          </p:nvPr>
        </p:nvSpPr>
        <p:spPr/>
        <p:txBody>
          <a:bodyPr/>
          <a:lstStyle/>
          <a:p>
            <a:fld id="{8551D675-FBDF-436C-BAE0-7B4F8F7C37CF}" type="slidenum">
              <a:rPr lang="en-AU" smtClean="0"/>
              <a:pPr/>
              <a:t>5</a:t>
            </a:fld>
            <a:endParaRPr lang="en-AU"/>
          </a:p>
        </p:txBody>
      </p:sp>
    </p:spTree>
    <p:extLst>
      <p:ext uri="{BB962C8B-B14F-4D97-AF65-F5344CB8AC3E}">
        <p14:creationId xmlns:p14="http://schemas.microsoft.com/office/powerpoint/2010/main" val="2050701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Third, pluralism is not relativism, but </a:t>
            </a:r>
            <a:r>
              <a:rPr lang="en-AU" i="1" u="sng" dirty="0" smtClean="0"/>
              <a:t>the encounter of commitments</a:t>
            </a:r>
            <a:r>
              <a:rPr lang="en-AU" u="sng" dirty="0" smtClean="0"/>
              <a:t>. </a:t>
            </a:r>
            <a:r>
              <a:rPr lang="en-AU" dirty="0" smtClean="0"/>
              <a:t>The new paradigm of pluralism does not require us to leave our identities and our commitments behind, for pluralism is the encounter of commitments. It means holding our deepest differences, even our religious differences, not in isolation, but in relationship to one another.</a:t>
            </a:r>
          </a:p>
          <a:p>
            <a:r>
              <a:rPr lang="en-AU" dirty="0" smtClean="0"/>
              <a:t>Fourth, pluralism is </a:t>
            </a:r>
            <a:r>
              <a:rPr lang="en-AU" i="1" u="sng" dirty="0" smtClean="0"/>
              <a:t>based on dialogue</a:t>
            </a:r>
            <a:r>
              <a:rPr lang="en-AU" dirty="0" smtClean="0"/>
              <a:t>. The language of pluralism is that of dialogue and encounter, give and take, criticism and self-criticism. Dialogue means both speaking and listening, and that process reveals both common understandings and real differences. Dialogue does not mean everyone at the “table” will agree with one another. Pluralism involves the commitment to being at the table -- with one’s commitments.</a:t>
            </a:r>
          </a:p>
          <a:p>
            <a:endParaRPr lang="en-AU" dirty="0"/>
          </a:p>
        </p:txBody>
      </p:sp>
      <p:sp>
        <p:nvSpPr>
          <p:cNvPr id="4" name="Slide Number Placeholder 3"/>
          <p:cNvSpPr>
            <a:spLocks noGrp="1"/>
          </p:cNvSpPr>
          <p:nvPr>
            <p:ph type="sldNum" sz="quarter" idx="10"/>
          </p:nvPr>
        </p:nvSpPr>
        <p:spPr/>
        <p:txBody>
          <a:bodyPr/>
          <a:lstStyle/>
          <a:p>
            <a:fld id="{8551D675-FBDF-436C-BAE0-7B4F8F7C37CF}" type="slidenum">
              <a:rPr lang="en-AU" smtClean="0"/>
              <a:pPr/>
              <a:t>6</a:t>
            </a:fld>
            <a:endParaRPr lang="en-AU"/>
          </a:p>
        </p:txBody>
      </p:sp>
    </p:spTree>
    <p:extLst>
      <p:ext uri="{BB962C8B-B14F-4D97-AF65-F5344CB8AC3E}">
        <p14:creationId xmlns:p14="http://schemas.microsoft.com/office/powerpoint/2010/main" val="233498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Separation of </a:t>
            </a:r>
            <a:r>
              <a:rPr lang="en-AU" dirty="0" err="1" smtClean="0"/>
              <a:t>govt</a:t>
            </a:r>
            <a:r>
              <a:rPr lang="en-AU" dirty="0" smtClean="0"/>
              <a:t> and religious institutions?</a:t>
            </a:r>
          </a:p>
          <a:p>
            <a:pPr lvl="1"/>
            <a:r>
              <a:rPr lang="en-AU" dirty="0" smtClean="0"/>
              <a:t>George </a:t>
            </a:r>
            <a:r>
              <a:rPr lang="en-AU" dirty="0" err="1" smtClean="0"/>
              <a:t>Hollyoake</a:t>
            </a:r>
            <a:r>
              <a:rPr lang="en-AU" dirty="0" smtClean="0"/>
              <a:t> 1851</a:t>
            </a:r>
          </a:p>
          <a:p>
            <a:r>
              <a:rPr lang="en-AU" dirty="0" smtClean="0"/>
              <a:t>"Secularism is not an argument against Christianity, it is one independent of it. It does not question the pretensions of Christianity; it advances others. </a:t>
            </a:r>
          </a:p>
          <a:p>
            <a:endParaRPr lang="en-AU" sz="1700" dirty="0" smtClean="0"/>
          </a:p>
          <a:p>
            <a:pPr marL="342900" lvl="1" indent="-342900">
              <a:buFont typeface="Arial" pitchFamily="34" charset="0"/>
              <a:buChar char="•"/>
            </a:pPr>
            <a:r>
              <a:rPr lang="en-AU" dirty="0" smtClean="0"/>
              <a:t>“The shift to secularity in this sense consists, among other things, of a move from a society where belief in God is unchallenged and indeed, unproblematic, to one in which it is understood to be one option among others, and frequently not the easiest to embrace.”</a:t>
            </a:r>
            <a:endParaRPr lang="en-AU" sz="1700" dirty="0" smtClean="0"/>
          </a:p>
          <a:p>
            <a:pPr marL="342900" lvl="1" indent="-342900">
              <a:buFont typeface="Arial" pitchFamily="34" charset="0"/>
              <a:buChar char="•"/>
            </a:pPr>
            <a:r>
              <a:rPr lang="en-AU" dirty="0" smtClean="0"/>
              <a:t>“Why was it virtually impossible not to believe in God in, say, 1500 in our Western society, while in 2000 many of us find this not only easy, but even inescapable?” </a:t>
            </a:r>
            <a:r>
              <a:rPr lang="en-AU" sz="2100" dirty="0" smtClean="0"/>
              <a:t>Charles Taylor “A Secular Age”,  2007 Harvard University Press</a:t>
            </a:r>
          </a:p>
          <a:p>
            <a:endParaRPr lang="en-AU" sz="1700" dirty="0" smtClean="0"/>
          </a:p>
          <a:p>
            <a:r>
              <a:rPr lang="en-AU" dirty="0" smtClean="0"/>
              <a:t>Secularism </a:t>
            </a:r>
            <a:r>
              <a:rPr lang="en-AU" u="sng" dirty="0" smtClean="0"/>
              <a:t>does not </a:t>
            </a:r>
            <a:r>
              <a:rPr lang="en-AU" dirty="0" smtClean="0"/>
              <a:t>equal atheism a </a:t>
            </a:r>
            <a:r>
              <a:rPr lang="en-AU" dirty="0" err="1" smtClean="0"/>
              <a:t>lá</a:t>
            </a:r>
            <a:r>
              <a:rPr lang="en-AU" dirty="0" smtClean="0"/>
              <a:t> Hitchens, Dawkins et al</a:t>
            </a:r>
          </a:p>
          <a:p>
            <a:endParaRPr lang="en-AU" dirty="0"/>
          </a:p>
        </p:txBody>
      </p:sp>
      <p:sp>
        <p:nvSpPr>
          <p:cNvPr id="4" name="Slide Number Placeholder 3"/>
          <p:cNvSpPr>
            <a:spLocks noGrp="1"/>
          </p:cNvSpPr>
          <p:nvPr>
            <p:ph type="sldNum" sz="quarter" idx="10"/>
          </p:nvPr>
        </p:nvSpPr>
        <p:spPr/>
        <p:txBody>
          <a:bodyPr/>
          <a:lstStyle/>
          <a:p>
            <a:fld id="{8551D675-FBDF-436C-BAE0-7B4F8F7C37CF}" type="slidenum">
              <a:rPr lang="en-AU" smtClean="0"/>
              <a:pPr/>
              <a:t>7</a:t>
            </a:fld>
            <a:endParaRPr lang="en-AU"/>
          </a:p>
        </p:txBody>
      </p:sp>
    </p:spTree>
    <p:extLst>
      <p:ext uri="{BB962C8B-B14F-4D97-AF65-F5344CB8AC3E}">
        <p14:creationId xmlns:p14="http://schemas.microsoft.com/office/powerpoint/2010/main" val="3034208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Enlightenment &gt; Modernism&gt; Post-modernism? Therefore about rise of science, god</a:t>
            </a:r>
            <a:r>
              <a:rPr lang="en-AU" baseline="0" dirty="0" smtClean="0"/>
              <a:t> of the gaps, god will eventually disappear</a:t>
            </a:r>
            <a:endParaRPr lang="en-AU" dirty="0" smtClean="0"/>
          </a:p>
          <a:p>
            <a:r>
              <a:rPr lang="en-AU" dirty="0" smtClean="0"/>
              <a:t>Individualism/ Reformation currents</a:t>
            </a:r>
          </a:p>
          <a:p>
            <a:r>
              <a:rPr lang="en-AU" dirty="0" smtClean="0"/>
              <a:t>Charles Taylor – A Secular Age</a:t>
            </a:r>
          </a:p>
          <a:p>
            <a:pPr lvl="1"/>
            <a:r>
              <a:rPr lang="en-AU" dirty="0" smtClean="0"/>
              <a:t>Argues against ‘subtraction theory’ and replaces it with a complex description of a developing anthropocentric shift to individualism through a continual reformative tsunami. </a:t>
            </a:r>
          </a:p>
          <a:p>
            <a:endParaRPr lang="en-AU" dirty="0"/>
          </a:p>
        </p:txBody>
      </p:sp>
      <p:sp>
        <p:nvSpPr>
          <p:cNvPr id="4" name="Slide Number Placeholder 3"/>
          <p:cNvSpPr>
            <a:spLocks noGrp="1"/>
          </p:cNvSpPr>
          <p:nvPr>
            <p:ph type="sldNum" sz="quarter" idx="10"/>
          </p:nvPr>
        </p:nvSpPr>
        <p:spPr/>
        <p:txBody>
          <a:bodyPr/>
          <a:lstStyle/>
          <a:p>
            <a:fld id="{8551D675-FBDF-436C-BAE0-7B4F8F7C37CF}" type="slidenum">
              <a:rPr lang="en-AU" smtClean="0"/>
              <a:pPr/>
              <a:t>11</a:t>
            </a:fld>
            <a:endParaRPr lang="en-AU"/>
          </a:p>
        </p:txBody>
      </p:sp>
    </p:spTree>
    <p:extLst>
      <p:ext uri="{BB962C8B-B14F-4D97-AF65-F5344CB8AC3E}">
        <p14:creationId xmlns:p14="http://schemas.microsoft.com/office/powerpoint/2010/main" val="3805751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Post secularism – a rebirth of spirituality and interest in that.</a:t>
            </a:r>
          </a:p>
          <a:p>
            <a:r>
              <a:rPr lang="en-AU" dirty="0" smtClean="0"/>
              <a:t>Fullness – basically a sense of awe and connectedness with something ‘other’ – spiritual epiphany</a:t>
            </a:r>
            <a:endParaRPr lang="en-AU" dirty="0"/>
          </a:p>
        </p:txBody>
      </p:sp>
      <p:sp>
        <p:nvSpPr>
          <p:cNvPr id="4" name="Slide Number Placeholder 3"/>
          <p:cNvSpPr>
            <a:spLocks noGrp="1"/>
          </p:cNvSpPr>
          <p:nvPr>
            <p:ph type="sldNum" sz="quarter" idx="10"/>
          </p:nvPr>
        </p:nvSpPr>
        <p:spPr/>
        <p:txBody>
          <a:bodyPr/>
          <a:lstStyle/>
          <a:p>
            <a:fld id="{8551D675-FBDF-436C-BAE0-7B4F8F7C37CF}" type="slidenum">
              <a:rPr lang="en-AU" smtClean="0"/>
              <a:pPr/>
              <a:t>19</a:t>
            </a:fld>
            <a:endParaRPr lang="en-AU"/>
          </a:p>
        </p:txBody>
      </p:sp>
    </p:spTree>
    <p:extLst>
      <p:ext uri="{BB962C8B-B14F-4D97-AF65-F5344CB8AC3E}">
        <p14:creationId xmlns:p14="http://schemas.microsoft.com/office/powerpoint/2010/main" val="4285618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M.E.</a:t>
            </a:r>
            <a:r>
              <a:rPr lang="en-AU" baseline="0" dirty="0" smtClean="0"/>
              <a:t> = </a:t>
            </a:r>
            <a:r>
              <a:rPr lang="en-AU" dirty="0" smtClean="0">
                <a:hlinkClick r:id="rId3" tooltip="Romania"/>
              </a:rPr>
              <a:t>Romanian</a:t>
            </a:r>
            <a:r>
              <a:rPr lang="en-AU" dirty="0" smtClean="0"/>
              <a:t> historian of religion, fiction writer, philosopher, and professor at the </a:t>
            </a:r>
            <a:r>
              <a:rPr lang="en-AU" dirty="0" smtClean="0">
                <a:hlinkClick r:id="rId4" tooltip="University of Chicago"/>
              </a:rPr>
              <a:t>University of Chicago</a:t>
            </a:r>
            <a:endParaRPr lang="en-AU" dirty="0"/>
          </a:p>
        </p:txBody>
      </p:sp>
      <p:sp>
        <p:nvSpPr>
          <p:cNvPr id="4" name="Slide Number Placeholder 3"/>
          <p:cNvSpPr>
            <a:spLocks noGrp="1"/>
          </p:cNvSpPr>
          <p:nvPr>
            <p:ph type="sldNum" sz="quarter" idx="10"/>
          </p:nvPr>
        </p:nvSpPr>
        <p:spPr/>
        <p:txBody>
          <a:bodyPr/>
          <a:lstStyle/>
          <a:p>
            <a:fld id="{8551D675-FBDF-436C-BAE0-7B4F8F7C37CF}" type="slidenum">
              <a:rPr lang="en-AU" smtClean="0"/>
              <a:pPr/>
              <a:t>20</a:t>
            </a:fld>
            <a:endParaRPr lang="en-AU"/>
          </a:p>
        </p:txBody>
      </p:sp>
    </p:spTree>
    <p:extLst>
      <p:ext uri="{BB962C8B-B14F-4D97-AF65-F5344CB8AC3E}">
        <p14:creationId xmlns:p14="http://schemas.microsoft.com/office/powerpoint/2010/main" val="1817929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551D675-FBDF-436C-BAE0-7B4F8F7C37CF}" type="slidenum">
              <a:rPr lang="en-AU" smtClean="0"/>
              <a:pPr/>
              <a:t>27</a:t>
            </a:fld>
            <a:endParaRPr lang="en-AU"/>
          </a:p>
        </p:txBody>
      </p:sp>
    </p:spTree>
    <p:extLst>
      <p:ext uri="{BB962C8B-B14F-4D97-AF65-F5344CB8AC3E}">
        <p14:creationId xmlns:p14="http://schemas.microsoft.com/office/powerpoint/2010/main" val="1021633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9A0C882F-998C-4E7C-AF81-2C0BFA288F22}" type="datetimeFigureOut">
              <a:rPr lang="en-AU" smtClean="0"/>
              <a:pPr/>
              <a:t>27/04/2015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3FAF89E-BA27-4FE2-AEC0-69E7C5D448D8}"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A0C882F-998C-4E7C-AF81-2C0BFA288F22}" type="datetimeFigureOut">
              <a:rPr lang="en-AU" smtClean="0"/>
              <a:pPr/>
              <a:t>27/04/2015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3FAF89E-BA27-4FE2-AEC0-69E7C5D448D8}"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A0C882F-998C-4E7C-AF81-2C0BFA288F22}" type="datetimeFigureOut">
              <a:rPr lang="en-AU" smtClean="0"/>
              <a:pPr/>
              <a:t>27/04/2015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3FAF89E-BA27-4FE2-AEC0-69E7C5D448D8}" type="slidenum">
              <a:rPr lang="en-AU" smtClean="0"/>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35563" y="1981200"/>
            <a:ext cx="3810000" cy="4114800"/>
          </a:xfrm>
        </p:spPr>
        <p:txBody>
          <a:bodyPr/>
          <a:lstStyle/>
          <a:p>
            <a:pPr lvl="0"/>
            <a:endParaRPr lang="en-US" noProof="0" smtClean="0"/>
          </a:p>
        </p:txBody>
      </p:sp>
      <p:sp>
        <p:nvSpPr>
          <p:cNvPr id="5" name="Rectangle 27"/>
          <p:cNvSpPr>
            <a:spLocks noGrp="1" noChangeArrowheads="1"/>
          </p:cNvSpPr>
          <p:nvPr>
            <p:ph type="dt" sz="half" idx="10"/>
          </p:nvPr>
        </p:nvSpPr>
        <p:spPr>
          <a:ln/>
        </p:spPr>
        <p:txBody>
          <a:bodyPr/>
          <a:lstStyle>
            <a:lvl1pPr>
              <a:defRPr/>
            </a:lvl1pPr>
          </a:lstStyle>
          <a:p>
            <a:pPr>
              <a:defRPr/>
            </a:pPr>
            <a:r>
              <a:rPr lang="en-US"/>
              <a:t>Module 2    </a:t>
            </a:r>
          </a:p>
        </p:txBody>
      </p:sp>
      <p:sp>
        <p:nvSpPr>
          <p:cNvPr id="6" name="Rectangle 29"/>
          <p:cNvSpPr>
            <a:spLocks noGrp="1" noChangeArrowheads="1"/>
          </p:cNvSpPr>
          <p:nvPr>
            <p:ph type="sldNum" sz="quarter" idx="11"/>
          </p:nvPr>
        </p:nvSpPr>
        <p:spPr>
          <a:ln/>
        </p:spPr>
        <p:txBody>
          <a:bodyPr/>
          <a:lstStyle>
            <a:lvl1pPr>
              <a:defRPr/>
            </a:lvl1pPr>
          </a:lstStyle>
          <a:p>
            <a:pPr>
              <a:defRPr/>
            </a:pPr>
            <a:fld id="{779B79D8-5087-479D-AFF2-B5DB3B192C89}" type="slidenum">
              <a:rPr lang="en-US"/>
              <a:pPr>
                <a:defRPr/>
              </a:pPr>
              <a:t>‹#›</a:t>
            </a:fld>
            <a:r>
              <a:rPr lang="en-US"/>
              <a:t>    </a:t>
            </a:r>
          </a:p>
        </p:txBody>
      </p:sp>
    </p:spTree>
    <p:extLst>
      <p:ext uri="{BB962C8B-B14F-4D97-AF65-F5344CB8AC3E}">
        <p14:creationId xmlns:p14="http://schemas.microsoft.com/office/powerpoint/2010/main" val="3913616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9A0C882F-998C-4E7C-AF81-2C0BFA288F22}" type="datetimeFigureOut">
              <a:rPr lang="en-AU" smtClean="0"/>
              <a:pPr/>
              <a:t>27/04/2015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3FAF89E-BA27-4FE2-AEC0-69E7C5D448D8}" type="slidenum">
              <a:rPr lang="en-AU" smtClean="0"/>
              <a:pPr/>
              <a:t>‹#›</a:t>
            </a:fld>
            <a:endParaRPr lang="en-AU"/>
          </a:p>
        </p:txBody>
      </p:sp>
      <p:grpSp>
        <p:nvGrpSpPr>
          <p:cNvPr id="14" name="Group 13"/>
          <p:cNvGrpSpPr/>
          <p:nvPr userDrawn="1"/>
        </p:nvGrpSpPr>
        <p:grpSpPr>
          <a:xfrm>
            <a:off x="0" y="0"/>
            <a:ext cx="795647" cy="6858000"/>
            <a:chOff x="0" y="0"/>
            <a:chExt cx="795647" cy="6858000"/>
          </a:xfrm>
        </p:grpSpPr>
        <p:pic>
          <p:nvPicPr>
            <p:cNvPr id="46082" name="Picture 2" descr="https://rickpdx.files.wordpress.com/2011/08/tree-and-stars.jpg"/>
            <p:cNvPicPr>
              <a:picLocks noChangeAspect="1" noChangeArrowheads="1"/>
            </p:cNvPicPr>
            <p:nvPr userDrawn="1"/>
          </p:nvPicPr>
          <p:blipFill>
            <a:blip r:embed="rId2" cstate="print">
              <a:lum bright="12000" contrast="-7000"/>
            </a:blip>
            <a:srcRect l="42368" r="44351" b="11515"/>
            <a:stretch>
              <a:fillRect/>
            </a:stretch>
          </p:blipFill>
          <p:spPr bwMode="auto">
            <a:xfrm>
              <a:off x="0" y="0"/>
              <a:ext cx="795647" cy="6858000"/>
            </a:xfrm>
            <a:prstGeom prst="rect">
              <a:avLst/>
            </a:prstGeom>
            <a:noFill/>
          </p:spPr>
        </p:pic>
        <p:pic>
          <p:nvPicPr>
            <p:cNvPr id="46084" name="Picture 4" descr="https://rickpdx.files.wordpress.com/2011/08/tree-and-stars.jpg"/>
            <p:cNvPicPr>
              <a:picLocks noChangeAspect="1" noChangeArrowheads="1"/>
            </p:cNvPicPr>
            <p:nvPr userDrawn="1"/>
          </p:nvPicPr>
          <p:blipFill>
            <a:blip r:embed="rId2" cstate="print">
              <a:lum bright="12000" contrast="-7000"/>
            </a:blip>
            <a:srcRect l="93228" r="3151" b="4350"/>
            <a:stretch>
              <a:fillRect/>
            </a:stretch>
          </p:blipFill>
          <p:spPr bwMode="auto">
            <a:xfrm>
              <a:off x="0" y="0"/>
              <a:ext cx="162377" cy="3963611"/>
            </a:xfrm>
            <a:prstGeom prst="rect">
              <a:avLst/>
            </a:prstGeom>
            <a:noFill/>
          </p:spPr>
        </p:pic>
        <p:pic>
          <p:nvPicPr>
            <p:cNvPr id="46086" name="Picture 6" descr="https://rickpdx.files.wordpress.com/2011/08/tree-and-stars.jpg"/>
            <p:cNvPicPr>
              <a:picLocks noChangeAspect="1" noChangeArrowheads="1"/>
            </p:cNvPicPr>
            <p:nvPr userDrawn="1"/>
          </p:nvPicPr>
          <p:blipFill>
            <a:blip r:embed="rId2" cstate="print">
              <a:lum bright="12000" contrast="-7000"/>
            </a:blip>
            <a:srcRect r="98683" b="44963"/>
            <a:stretch>
              <a:fillRect/>
            </a:stretch>
          </p:blipFill>
          <p:spPr bwMode="auto">
            <a:xfrm>
              <a:off x="163177" y="191299"/>
              <a:ext cx="101160" cy="3906240"/>
            </a:xfrm>
            <a:prstGeom prst="rect">
              <a:avLst/>
            </a:prstGeom>
            <a:noFill/>
          </p:spPr>
        </p:pic>
        <p:pic>
          <p:nvPicPr>
            <p:cNvPr id="46088" name="Picture 8" descr="https://rickpdx.files.wordpress.com/2011/08/tree-and-stars.jpg"/>
            <p:cNvPicPr>
              <a:picLocks noChangeAspect="1" noChangeArrowheads="1"/>
            </p:cNvPicPr>
            <p:nvPr userDrawn="1"/>
          </p:nvPicPr>
          <p:blipFill>
            <a:blip r:embed="rId2" cstate="print">
              <a:lum bright="12000" contrast="-7000"/>
            </a:blip>
            <a:srcRect l="61254" r="35234" b="43557"/>
            <a:stretch>
              <a:fillRect/>
            </a:stretch>
          </p:blipFill>
          <p:spPr bwMode="auto">
            <a:xfrm>
              <a:off x="267922" y="0"/>
              <a:ext cx="157671" cy="4229719"/>
            </a:xfrm>
            <a:prstGeom prst="rect">
              <a:avLst/>
            </a:prstGeom>
            <a:noFill/>
          </p:spPr>
        </p:pic>
        <p:pic>
          <p:nvPicPr>
            <p:cNvPr id="46090" name="Picture 10" descr="https://rickpdx.files.wordpress.com/2011/08/tree-and-stars.jpg"/>
            <p:cNvPicPr>
              <a:picLocks noChangeAspect="1" noChangeArrowheads="1"/>
            </p:cNvPicPr>
            <p:nvPr userDrawn="1"/>
          </p:nvPicPr>
          <p:blipFill>
            <a:blip r:embed="rId2" cstate="print">
              <a:lum bright="12000" contrast="-7000"/>
            </a:blip>
            <a:srcRect l="39774" r="57153" b="43908"/>
            <a:stretch>
              <a:fillRect/>
            </a:stretch>
          </p:blipFill>
          <p:spPr bwMode="auto">
            <a:xfrm>
              <a:off x="416488" y="0"/>
              <a:ext cx="204529" cy="4007029"/>
            </a:xfrm>
            <a:prstGeom prst="rect">
              <a:avLst/>
            </a:prstGeom>
            <a:noFill/>
          </p:spPr>
        </p:pic>
        <p:pic>
          <p:nvPicPr>
            <p:cNvPr id="46092" name="Picture 12" descr="https://rickpdx.files.wordpress.com/2011/08/tree-and-stars.jpg"/>
            <p:cNvPicPr>
              <a:picLocks noChangeAspect="1" noChangeArrowheads="1"/>
            </p:cNvPicPr>
            <p:nvPr userDrawn="1"/>
          </p:nvPicPr>
          <p:blipFill>
            <a:blip r:embed="rId2" cstate="print">
              <a:lum bright="12000" contrast="-7000"/>
            </a:blip>
            <a:srcRect l="82581" t="541" r="15443" b="43733"/>
            <a:stretch>
              <a:fillRect/>
            </a:stretch>
          </p:blipFill>
          <p:spPr bwMode="auto">
            <a:xfrm>
              <a:off x="621143" y="0"/>
              <a:ext cx="172290" cy="3809150"/>
            </a:xfrm>
            <a:prstGeom prst="rect">
              <a:avLst/>
            </a:prstGeom>
            <a:noFill/>
          </p:spPr>
        </p:pic>
      </p:grpSp>
      <p:sp>
        <p:nvSpPr>
          <p:cNvPr id="15" name="TextBox 14"/>
          <p:cNvSpPr txBox="1"/>
          <p:nvPr userDrawn="1"/>
        </p:nvSpPr>
        <p:spPr>
          <a:xfrm>
            <a:off x="7873332" y="0"/>
            <a:ext cx="902524" cy="369332"/>
          </a:xfrm>
          <a:prstGeom prst="rect">
            <a:avLst/>
          </a:prstGeom>
          <a:solidFill>
            <a:schemeClr val="accent6">
              <a:lumMod val="75000"/>
              <a:alpha val="63000"/>
            </a:schemeClr>
          </a:solidFill>
        </p:spPr>
        <p:txBody>
          <a:bodyPr wrap="square" rtlCol="0">
            <a:spAutoFit/>
          </a:bodyPr>
          <a:lstStyle/>
          <a:p>
            <a:r>
              <a:rPr lang="en-AU" dirty="0" smtClean="0"/>
              <a:t>THL354</a:t>
            </a:r>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0C882F-998C-4E7C-AF81-2C0BFA288F22}" type="datetimeFigureOut">
              <a:rPr lang="en-AU" smtClean="0"/>
              <a:pPr/>
              <a:t>27/04/2015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3FAF89E-BA27-4FE2-AEC0-69E7C5D448D8}"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9A0C882F-998C-4E7C-AF81-2C0BFA288F22}" type="datetimeFigureOut">
              <a:rPr lang="en-AU" smtClean="0"/>
              <a:pPr/>
              <a:t>27/04/2015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3FAF89E-BA27-4FE2-AEC0-69E7C5D448D8}"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9A0C882F-998C-4E7C-AF81-2C0BFA288F22}" type="datetimeFigureOut">
              <a:rPr lang="en-AU" smtClean="0"/>
              <a:pPr/>
              <a:t>27/04/2015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3FAF89E-BA27-4FE2-AEC0-69E7C5D448D8}"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9A0C882F-998C-4E7C-AF81-2C0BFA288F22}" type="datetimeFigureOut">
              <a:rPr lang="en-AU" smtClean="0"/>
              <a:pPr/>
              <a:t>27/04/2015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3FAF89E-BA27-4FE2-AEC0-69E7C5D448D8}"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0C882F-998C-4E7C-AF81-2C0BFA288F22}" type="datetimeFigureOut">
              <a:rPr lang="en-AU" smtClean="0"/>
              <a:pPr/>
              <a:t>27/04/2015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3FAF89E-BA27-4FE2-AEC0-69E7C5D448D8}"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0C882F-998C-4E7C-AF81-2C0BFA288F22}" type="datetimeFigureOut">
              <a:rPr lang="en-AU" smtClean="0"/>
              <a:pPr/>
              <a:t>27/04/2015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3FAF89E-BA27-4FE2-AEC0-69E7C5D448D8}"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0C882F-998C-4E7C-AF81-2C0BFA288F22}" type="datetimeFigureOut">
              <a:rPr lang="en-AU" smtClean="0"/>
              <a:pPr/>
              <a:t>27/04/2015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3FAF89E-BA27-4FE2-AEC0-69E7C5D448D8}"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0C882F-998C-4E7C-AF81-2C0BFA288F22}" type="datetimeFigureOut">
              <a:rPr lang="en-AU" smtClean="0"/>
              <a:pPr/>
              <a:t>27/04/2015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FAF89E-BA27-4FE2-AEC0-69E7C5D448D8}"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onlineopinion.com.au/view.asp?article=8295&amp;page=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file:///C:\Users\Jonathan\Documents\RE%20presentations\images%20of%20God\shorter%20Images%20of%20God%20for%20language%20module.ppt"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26.xml.rels><?xml version="1.0" encoding="UTF-8" standalone="yes"?>
<Relationships xmlns="http://schemas.openxmlformats.org/package/2006/relationships"><Relationship Id="rId3" Type="http://schemas.openxmlformats.org/officeDocument/2006/relationships/hyperlink" Target="http://www.schon.com/gallery/s-editions/dialogue.php"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7Dxo0Yjno3I"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RE%20Movies/Outnumbered__I_m_a_Satanist.mp4" TargetMode="External"/><Relationship Id="rId5" Type="http://schemas.openxmlformats.org/officeDocument/2006/relationships/image" Target="../media/image7.wmf"/><Relationship Id="rId4" Type="http://schemas.openxmlformats.org/officeDocument/2006/relationships/oleObject" Target="../embeddings/Microsoft_PowerPoint_97-2003_Presentation1.ppt"/></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merriam-webster.com/dictionary/pluralis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pluralism.org/pluralism/what_is_pluralis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pluralism.org/pluralism/what_is_pluralis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onlineopinion.com.au/view.asp?article=8295&amp;page=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austlii.edu.au/au/legis/cth/consol_act/coaca430/s116.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497" y="333523"/>
            <a:ext cx="7772400" cy="1470025"/>
          </a:xfrm>
        </p:spPr>
        <p:txBody>
          <a:bodyPr/>
          <a:lstStyle/>
          <a:p>
            <a:r>
              <a:rPr lang="en-AU" dirty="0" smtClean="0"/>
              <a:t>Pluralism/Secularism and Spirituality</a:t>
            </a:r>
            <a:endParaRPr lang="en-AU" dirty="0"/>
          </a:p>
        </p:txBody>
      </p:sp>
      <p:sp>
        <p:nvSpPr>
          <p:cNvPr id="3" name="Subtitle 2"/>
          <p:cNvSpPr>
            <a:spLocks noGrp="1"/>
          </p:cNvSpPr>
          <p:nvPr>
            <p:ph type="subTitle" idx="1"/>
          </p:nvPr>
        </p:nvSpPr>
        <p:spPr>
          <a:xfrm>
            <a:off x="2519917" y="1855382"/>
            <a:ext cx="6400800" cy="1752600"/>
          </a:xfrm>
        </p:spPr>
        <p:txBody>
          <a:bodyPr/>
          <a:lstStyle/>
          <a:p>
            <a:r>
              <a:rPr lang="en-AU" dirty="0" smtClean="0">
                <a:effectLst>
                  <a:outerShdw blurRad="38100" dist="38100" dir="2700000" algn="tl">
                    <a:srgbClr val="000000">
                      <a:alpha val="43137"/>
                    </a:srgbClr>
                  </a:outerShdw>
                </a:effectLst>
              </a:rPr>
              <a:t>THL354 - Day Three  - April 28 2015</a:t>
            </a:r>
            <a:endParaRPr lang="en-AU" dirty="0">
              <a:effectLst>
                <a:outerShdw blurRad="38100" dist="38100" dir="2700000" algn="tl">
                  <a:srgbClr val="000000">
                    <a:alpha val="43137"/>
                  </a:srgbClr>
                </a:outerShdw>
              </a:effectLst>
            </a:endParaRPr>
          </a:p>
        </p:txBody>
      </p:sp>
      <p:pic>
        <p:nvPicPr>
          <p:cNvPr id="33794" name="Picture 2" descr="http://freethoughtblogs.com/ashleymiller/files/2013/05/taking-it-personally.jpg"/>
          <p:cNvPicPr>
            <a:picLocks noChangeAspect="1" noChangeArrowheads="1"/>
          </p:cNvPicPr>
          <p:nvPr/>
        </p:nvPicPr>
        <p:blipFill>
          <a:blip r:embed="rId2" cstate="print"/>
          <a:srcRect/>
          <a:stretch>
            <a:fillRect/>
          </a:stretch>
        </p:blipFill>
        <p:spPr bwMode="auto">
          <a:xfrm>
            <a:off x="2440947" y="2498651"/>
            <a:ext cx="6403201" cy="405100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223284"/>
            <a:ext cx="8516679" cy="5902879"/>
          </a:xfrm>
        </p:spPr>
        <p:txBody>
          <a:bodyPr>
            <a:normAutofit fontScale="85000" lnSpcReduction="10000"/>
          </a:bodyPr>
          <a:lstStyle/>
          <a:p>
            <a:pPr>
              <a:buNone/>
            </a:pPr>
            <a:r>
              <a:rPr lang="en-AU" dirty="0" smtClean="0"/>
              <a:t>Bruce Kaye...</a:t>
            </a:r>
          </a:p>
          <a:p>
            <a:r>
              <a:rPr lang="en-AU" dirty="0" smtClean="0"/>
              <a:t>“The High Court interpretation of clause 116 has taken Australia in a different direction from the United States of America. </a:t>
            </a:r>
          </a:p>
          <a:p>
            <a:r>
              <a:rPr lang="en-AU" dirty="0" smtClean="0"/>
              <a:t>Whereas the US tradition has moved to a doctrine of separation of church and state and a doctrine of non-entanglement, the </a:t>
            </a:r>
            <a:r>
              <a:rPr lang="en-AU" u="sng" dirty="0" smtClean="0"/>
              <a:t>Australian version has moved to a position of non-separation of church and state and a doctrine of equitable entanglement</a:t>
            </a:r>
            <a:r>
              <a:rPr lang="en-AU" dirty="0" smtClean="0"/>
              <a:t>. </a:t>
            </a:r>
          </a:p>
          <a:p>
            <a:r>
              <a:rPr lang="en-AU" dirty="0" smtClean="0"/>
              <a:t>The broader and social institutional effect of this has been to assert that religion has a recognised place in public life and in public institutions in a way that is quite different from the US. </a:t>
            </a:r>
            <a:r>
              <a:rPr lang="en-AU" u="sng" dirty="0" smtClean="0"/>
              <a:t>Australia may not be a religious state, but it is a state whose constitution incorporates religion in its view of public life</a:t>
            </a:r>
            <a:r>
              <a:rPr lang="en-AU" dirty="0" smtClean="0"/>
              <a:t>.”</a:t>
            </a:r>
          </a:p>
          <a:p>
            <a:endParaRPr lang="en-AU" dirty="0"/>
          </a:p>
        </p:txBody>
      </p:sp>
      <p:sp>
        <p:nvSpPr>
          <p:cNvPr id="4" name="Rectangle 3"/>
          <p:cNvSpPr/>
          <p:nvPr/>
        </p:nvSpPr>
        <p:spPr>
          <a:xfrm>
            <a:off x="2530549" y="6211669"/>
            <a:ext cx="6613451" cy="646331"/>
          </a:xfrm>
          <a:prstGeom prst="rect">
            <a:avLst/>
          </a:prstGeom>
        </p:spPr>
        <p:txBody>
          <a:bodyPr wrap="square">
            <a:spAutoFit/>
          </a:bodyPr>
          <a:lstStyle/>
          <a:p>
            <a:r>
              <a:rPr lang="en-AU" dirty="0" smtClean="0">
                <a:hlinkClick r:id="rId2"/>
              </a:rPr>
              <a:t>http://www.onlineopinion.com.au/view.asp?article=8295&amp;page=0</a:t>
            </a:r>
            <a:endParaRPr lang="en-AU" dirty="0" smtClean="0"/>
          </a:p>
          <a:p>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did we get here?</a:t>
            </a:r>
            <a:endParaRPr lang="en-AU" dirty="0"/>
          </a:p>
        </p:txBody>
      </p:sp>
      <p:sp>
        <p:nvSpPr>
          <p:cNvPr id="3" name="Content Placeholder 2"/>
          <p:cNvSpPr>
            <a:spLocks noGrp="1"/>
          </p:cNvSpPr>
          <p:nvPr>
            <p:ph idx="1"/>
          </p:nvPr>
        </p:nvSpPr>
        <p:spPr/>
        <p:txBody>
          <a:bodyPr>
            <a:normAutofit/>
          </a:bodyPr>
          <a:lstStyle/>
          <a:p>
            <a:r>
              <a:rPr lang="en-AU" dirty="0" smtClean="0"/>
              <a:t>Enlightenment &gt; Modernism&gt; Post-modernism?</a:t>
            </a:r>
          </a:p>
          <a:p>
            <a:r>
              <a:rPr lang="en-AU" dirty="0" smtClean="0"/>
              <a:t>Reformation/ Individualism currents</a:t>
            </a:r>
          </a:p>
          <a:p>
            <a:r>
              <a:rPr lang="en-AU" dirty="0" smtClean="0"/>
              <a:t>Charles Taylor – A Secular Age</a:t>
            </a:r>
          </a:p>
          <a:p>
            <a:pPr lvl="1"/>
            <a:r>
              <a:rPr lang="en-AU" dirty="0" smtClean="0"/>
              <a:t>Argues against ‘subtraction theory’ and replaces it with a complex description of a developing anthropocentric shift to individualism through a continual reformative tsunami. </a:t>
            </a:r>
          </a:p>
          <a:p>
            <a:pPr lvl="1"/>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753" y="476200"/>
            <a:ext cx="8506047" cy="6046296"/>
          </a:xfrm>
        </p:spPr>
        <p:txBody>
          <a:bodyPr>
            <a:normAutofit fontScale="85000" lnSpcReduction="20000"/>
          </a:bodyPr>
          <a:lstStyle/>
          <a:p>
            <a:r>
              <a:rPr lang="en-AU" dirty="0"/>
              <a:t>In 1904 A. G. Stephens, a leading literary figure and authority on the federation of the Australian states, said this about religion in Australia:</a:t>
            </a:r>
          </a:p>
          <a:p>
            <a:endParaRPr lang="en-AU" dirty="0"/>
          </a:p>
          <a:p>
            <a:r>
              <a:rPr lang="en-AU" dirty="0" smtClean="0"/>
              <a:t>“Our </a:t>
            </a:r>
            <a:r>
              <a:rPr lang="en-AU" dirty="0"/>
              <a:t>fathers brought with them the religious habit as they brought other habits of elder nations in older lands. And upon religion, as upon everything else, the spirit of Australia has seized; modifying, altering, increasing, or altogether destroying. </a:t>
            </a:r>
            <a:endParaRPr lang="en-AU" dirty="0" smtClean="0"/>
          </a:p>
          <a:p>
            <a:r>
              <a:rPr lang="en-AU" dirty="0" smtClean="0"/>
              <a:t>In </a:t>
            </a:r>
            <a:r>
              <a:rPr lang="en-AU" dirty="0"/>
              <a:t>the case of religious belief the tendency is clearly to destruction – partly, no doubt, because with the spread of mental enlightenment the tendency is everywhere to decay in faith in outworn creeds; but partly also, it seems, because there is in the developing Australian character a sceptical and utilitarian spirit that values the present hour and refuses to sacrifice the present for any visionary future lacking a rational guarantee</a:t>
            </a:r>
            <a:r>
              <a:rPr lang="en-AU" dirty="0" smtClean="0"/>
              <a:t>.”</a:t>
            </a:r>
            <a:endParaRPr lang="en-AU" dirty="0"/>
          </a:p>
          <a:p>
            <a:endParaRPr lang="en-US" dirty="0"/>
          </a:p>
        </p:txBody>
      </p:sp>
      <p:sp>
        <p:nvSpPr>
          <p:cNvPr id="4" name="TextBox 3"/>
          <p:cNvSpPr txBox="1"/>
          <p:nvPr/>
        </p:nvSpPr>
        <p:spPr>
          <a:xfrm>
            <a:off x="4763386" y="6534834"/>
            <a:ext cx="4380614" cy="369332"/>
          </a:xfrm>
          <a:prstGeom prst="rect">
            <a:avLst/>
          </a:prstGeom>
          <a:noFill/>
        </p:spPr>
        <p:txBody>
          <a:bodyPr wrap="square" rtlCol="0">
            <a:spAutoFit/>
          </a:bodyPr>
          <a:lstStyle/>
          <a:p>
            <a:r>
              <a:rPr lang="en-AU" dirty="0" smtClean="0"/>
              <a:t>David </a:t>
            </a:r>
            <a:r>
              <a:rPr lang="en-AU" dirty="0" err="1" smtClean="0"/>
              <a:t>Tacey</a:t>
            </a:r>
            <a:r>
              <a:rPr lang="en-AU" dirty="0" smtClean="0"/>
              <a:t> DAN Conference  April 2015</a:t>
            </a:r>
            <a:endParaRPr lang="en-AU" dirty="0"/>
          </a:p>
        </p:txBody>
      </p:sp>
    </p:spTree>
    <p:extLst>
      <p:ext uri="{BB962C8B-B14F-4D97-AF65-F5344CB8AC3E}">
        <p14:creationId xmlns:p14="http://schemas.microsoft.com/office/powerpoint/2010/main" val="223569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301473"/>
            <a:ext cx="8548577" cy="6163301"/>
          </a:xfrm>
        </p:spPr>
        <p:txBody>
          <a:bodyPr>
            <a:normAutofit fontScale="92500" lnSpcReduction="10000"/>
          </a:bodyPr>
          <a:lstStyle/>
          <a:p>
            <a:r>
              <a:rPr lang="en-AU" dirty="0" smtClean="0"/>
              <a:t>Manning Clark </a:t>
            </a:r>
            <a:r>
              <a:rPr lang="en-AU" dirty="0"/>
              <a:t>claims that the God of the churches died early in Australian history:</a:t>
            </a:r>
          </a:p>
          <a:p>
            <a:pPr marL="0" indent="0">
              <a:buNone/>
            </a:pPr>
            <a:r>
              <a:rPr lang="en-AU" dirty="0"/>
              <a:t> </a:t>
            </a:r>
          </a:p>
          <a:p>
            <a:r>
              <a:rPr lang="en-AU" dirty="0" smtClean="0"/>
              <a:t>“[</a:t>
            </a:r>
            <a:r>
              <a:rPr lang="en-AU" dirty="0"/>
              <a:t>By the early 1920s] the priests and parsons deplored that God had been shouldered out of Australian life and replaced by paganism. </a:t>
            </a:r>
            <a:endParaRPr lang="en-AU" dirty="0" smtClean="0"/>
          </a:p>
          <a:p>
            <a:r>
              <a:rPr lang="en-AU" dirty="0" smtClean="0"/>
              <a:t>Australians</a:t>
            </a:r>
            <a:r>
              <a:rPr lang="en-AU" dirty="0"/>
              <a:t>, said a Catholic Archbishop, have become addicts to materialism: they have preserved the cult of outward respectability, alongside ‘religious incredulity’. They preferred the exciting pleasures of the picture show, the dance hall, the racecourse, the football ground and the beaches to the adoration of the Blessed Sacrament. The sun had defeated religion in Australia</a:t>
            </a:r>
            <a:r>
              <a:rPr lang="en-AU" dirty="0" smtClean="0"/>
              <a:t>.”</a:t>
            </a:r>
            <a:endParaRPr lang="en-AU" dirty="0"/>
          </a:p>
          <a:p>
            <a:endParaRPr lang="en-US" dirty="0"/>
          </a:p>
        </p:txBody>
      </p:sp>
      <p:sp>
        <p:nvSpPr>
          <p:cNvPr id="4" name="TextBox 3"/>
          <p:cNvSpPr txBox="1"/>
          <p:nvPr/>
        </p:nvSpPr>
        <p:spPr>
          <a:xfrm>
            <a:off x="4763386" y="6534834"/>
            <a:ext cx="4380614" cy="369332"/>
          </a:xfrm>
          <a:prstGeom prst="rect">
            <a:avLst/>
          </a:prstGeom>
          <a:noFill/>
        </p:spPr>
        <p:txBody>
          <a:bodyPr wrap="square" rtlCol="0">
            <a:spAutoFit/>
          </a:bodyPr>
          <a:lstStyle/>
          <a:p>
            <a:r>
              <a:rPr lang="en-AU" dirty="0" smtClean="0"/>
              <a:t>David </a:t>
            </a:r>
            <a:r>
              <a:rPr lang="en-AU" dirty="0" err="1" smtClean="0"/>
              <a:t>Tacey</a:t>
            </a:r>
            <a:r>
              <a:rPr lang="en-AU" dirty="0" smtClean="0"/>
              <a:t> DAN Conference  April 2015</a:t>
            </a:r>
            <a:endParaRPr lang="en-AU" dirty="0"/>
          </a:p>
        </p:txBody>
      </p:sp>
    </p:spTree>
    <p:extLst>
      <p:ext uri="{BB962C8B-B14F-4D97-AF65-F5344CB8AC3E}">
        <p14:creationId xmlns:p14="http://schemas.microsoft.com/office/powerpoint/2010/main" val="79275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958"/>
            <a:ext cx="8229600" cy="5050605"/>
          </a:xfrm>
        </p:spPr>
        <p:txBody>
          <a:bodyPr/>
          <a:lstStyle/>
          <a:p>
            <a:pPr marL="0" indent="0">
              <a:buNone/>
            </a:pPr>
            <a:r>
              <a:rPr lang="en-AU" dirty="0" smtClean="0"/>
              <a:t>   Commenting </a:t>
            </a:r>
            <a:r>
              <a:rPr lang="en-AU" dirty="0"/>
              <a:t>on the recent rise of the Anzac legend, </a:t>
            </a:r>
            <a:r>
              <a:rPr lang="en-AU" dirty="0" smtClean="0"/>
              <a:t>Manning Clark </a:t>
            </a:r>
            <a:r>
              <a:rPr lang="en-AU" dirty="0"/>
              <a:t>wrote: </a:t>
            </a:r>
          </a:p>
          <a:p>
            <a:endParaRPr lang="en-AU" dirty="0"/>
          </a:p>
          <a:p>
            <a:pPr marL="0" indent="0">
              <a:buNone/>
            </a:pPr>
            <a:r>
              <a:rPr lang="en-AU" dirty="0" smtClean="0"/>
              <a:t>   ‘</a:t>
            </a:r>
            <a:r>
              <a:rPr lang="en-AU" dirty="0"/>
              <a:t>A secular religion has replaced the religion of the spirit.’</a:t>
            </a:r>
          </a:p>
          <a:p>
            <a:endParaRPr lang="en-AU" dirty="0"/>
          </a:p>
          <a:p>
            <a:pPr marL="0" indent="0">
              <a:buNone/>
            </a:pPr>
            <a:r>
              <a:rPr lang="en-AU" sz="2800" dirty="0"/>
              <a:t>Manning Clark, </a:t>
            </a:r>
            <a:r>
              <a:rPr lang="en-AU" sz="2800" i="1" dirty="0"/>
              <a:t>A History of Australia</a:t>
            </a:r>
            <a:r>
              <a:rPr lang="en-AU" sz="2800" dirty="0"/>
              <a:t>, Volume 6, p. 136</a:t>
            </a:r>
          </a:p>
          <a:p>
            <a:endParaRPr lang="en-US" dirty="0"/>
          </a:p>
        </p:txBody>
      </p:sp>
      <p:sp>
        <p:nvSpPr>
          <p:cNvPr id="4" name="TextBox 3"/>
          <p:cNvSpPr txBox="1"/>
          <p:nvPr/>
        </p:nvSpPr>
        <p:spPr>
          <a:xfrm>
            <a:off x="4763386" y="6534834"/>
            <a:ext cx="4380614" cy="369332"/>
          </a:xfrm>
          <a:prstGeom prst="rect">
            <a:avLst/>
          </a:prstGeom>
          <a:noFill/>
        </p:spPr>
        <p:txBody>
          <a:bodyPr wrap="square" rtlCol="0">
            <a:spAutoFit/>
          </a:bodyPr>
          <a:lstStyle/>
          <a:p>
            <a:r>
              <a:rPr lang="en-AU" dirty="0" smtClean="0"/>
              <a:t>David </a:t>
            </a:r>
            <a:r>
              <a:rPr lang="en-AU" dirty="0" err="1" smtClean="0"/>
              <a:t>Tacey</a:t>
            </a:r>
            <a:r>
              <a:rPr lang="en-AU" dirty="0" smtClean="0"/>
              <a:t> DAN Conference  April 2015</a:t>
            </a:r>
            <a:endParaRPr lang="en-AU" dirty="0"/>
          </a:p>
        </p:txBody>
      </p:sp>
    </p:spTree>
    <p:extLst>
      <p:ext uri="{BB962C8B-B14F-4D97-AF65-F5344CB8AC3E}">
        <p14:creationId xmlns:p14="http://schemas.microsoft.com/office/powerpoint/2010/main" val="372609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6274" y="909109"/>
            <a:ext cx="7645075" cy="4423388"/>
          </a:xfrm>
        </p:spPr>
        <p:txBody>
          <a:bodyPr>
            <a:normAutofit fontScale="92500" lnSpcReduction="10000"/>
          </a:bodyPr>
          <a:lstStyle/>
          <a:p>
            <a:r>
              <a:rPr lang="en-AU" dirty="0"/>
              <a:t>As Norman </a:t>
            </a:r>
            <a:r>
              <a:rPr lang="en-AU" dirty="0" err="1"/>
              <a:t>Habel</a:t>
            </a:r>
            <a:r>
              <a:rPr lang="en-AU" dirty="0"/>
              <a:t>, a Lutheran creation theologian based in Adelaide, put it: </a:t>
            </a:r>
            <a:endParaRPr lang="en-AU" dirty="0" smtClean="0"/>
          </a:p>
          <a:p>
            <a:endParaRPr lang="en-AU" dirty="0" smtClean="0"/>
          </a:p>
          <a:p>
            <a:pPr marL="0" indent="0">
              <a:buNone/>
            </a:pPr>
            <a:r>
              <a:rPr lang="en-AU" dirty="0"/>
              <a:t> </a:t>
            </a:r>
            <a:r>
              <a:rPr lang="en-AU" dirty="0" smtClean="0"/>
              <a:t>  ‘</a:t>
            </a:r>
            <a:r>
              <a:rPr lang="en-AU" dirty="0"/>
              <a:t>The first question in Australian theology should be “What was God doing in Australia before Europeans arrived?”.’ </a:t>
            </a:r>
            <a:endParaRPr lang="en-AU" dirty="0" smtClean="0"/>
          </a:p>
          <a:p>
            <a:endParaRPr lang="en-AU" dirty="0"/>
          </a:p>
          <a:p>
            <a:r>
              <a:rPr lang="en-US" sz="2800" dirty="0" smtClean="0"/>
              <a:t>See also </a:t>
            </a:r>
            <a:r>
              <a:rPr lang="en-AU" sz="2800" dirty="0" smtClean="0"/>
              <a:t>Jack </a:t>
            </a:r>
            <a:r>
              <a:rPr lang="en-AU" sz="2800" dirty="0"/>
              <a:t>Egan </a:t>
            </a:r>
            <a:r>
              <a:rPr lang="en-AU" sz="2800" dirty="0" smtClean="0"/>
              <a:t>in </a:t>
            </a:r>
            <a:r>
              <a:rPr lang="en-AU" sz="2800" i="1" dirty="0" smtClean="0"/>
              <a:t>Dialogue Australasia </a:t>
            </a:r>
            <a:r>
              <a:rPr lang="en-AU" sz="2800" dirty="0" smtClean="0"/>
              <a:t>Journal (</a:t>
            </a:r>
            <a:r>
              <a:rPr lang="en-AU" sz="2800" dirty="0"/>
              <a:t>May 2012</a:t>
            </a:r>
            <a:r>
              <a:rPr lang="en-AU" sz="2800" dirty="0" smtClean="0"/>
              <a:t>), </a:t>
            </a:r>
            <a:r>
              <a:rPr lang="en-AU" sz="2800" dirty="0"/>
              <a:t>‘What was God doing for 45,000 years?’ </a:t>
            </a:r>
            <a:endParaRPr lang="en-US" sz="2800" dirty="0"/>
          </a:p>
        </p:txBody>
      </p:sp>
      <p:sp>
        <p:nvSpPr>
          <p:cNvPr id="4" name="TextBox 3"/>
          <p:cNvSpPr txBox="1"/>
          <p:nvPr/>
        </p:nvSpPr>
        <p:spPr>
          <a:xfrm>
            <a:off x="4890977" y="5401340"/>
            <a:ext cx="3083442" cy="646331"/>
          </a:xfrm>
          <a:prstGeom prst="rect">
            <a:avLst/>
          </a:prstGeom>
          <a:noFill/>
        </p:spPr>
        <p:txBody>
          <a:bodyPr wrap="square" rtlCol="0">
            <a:spAutoFit/>
          </a:bodyPr>
          <a:lstStyle/>
          <a:p>
            <a:r>
              <a:rPr lang="en-AU" dirty="0" smtClean="0"/>
              <a:t>David </a:t>
            </a:r>
            <a:r>
              <a:rPr lang="en-AU" dirty="0" err="1" smtClean="0"/>
              <a:t>Tacey</a:t>
            </a:r>
            <a:r>
              <a:rPr lang="en-AU" dirty="0" smtClean="0"/>
              <a:t> DAN Conference  April 2015</a:t>
            </a:r>
            <a:endParaRPr lang="en-AU" dirty="0"/>
          </a:p>
        </p:txBody>
      </p:sp>
    </p:spTree>
    <p:extLst>
      <p:ext uri="{BB962C8B-B14F-4D97-AF65-F5344CB8AC3E}">
        <p14:creationId xmlns:p14="http://schemas.microsoft.com/office/powerpoint/2010/main" val="4240369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8707" y="1519213"/>
            <a:ext cx="8325293" cy="4582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normAutofit fontScale="90000"/>
          </a:bodyPr>
          <a:lstStyle/>
          <a:p>
            <a:r>
              <a:rPr lang="en-AU" dirty="0" smtClean="0"/>
              <a:t>What does this look like for young people</a:t>
            </a:r>
            <a:endParaRPr lang="en-AU" dirty="0"/>
          </a:p>
        </p:txBody>
      </p:sp>
      <p:pic>
        <p:nvPicPr>
          <p:cNvPr id="4" name="Content Placeholder 3" descr="20150420145958517_0001.tif"/>
          <p:cNvPicPr>
            <a:picLocks noGrp="1" noChangeAspect="1"/>
          </p:cNvPicPr>
          <p:nvPr>
            <p:ph idx="1"/>
          </p:nvPr>
        </p:nvPicPr>
        <p:blipFill>
          <a:blip r:embed="rId2" cstate="print"/>
          <a:srcRect l="25843" t="15133" r="44307" b="62826"/>
          <a:stretch>
            <a:fillRect/>
          </a:stretch>
        </p:blipFill>
        <p:spPr>
          <a:xfrm rot="225703">
            <a:off x="1037403" y="1792911"/>
            <a:ext cx="7253690" cy="37826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8707" y="1538544"/>
            <a:ext cx="8325293" cy="4582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endParaRPr lang="en-AU"/>
          </a:p>
        </p:txBody>
      </p:sp>
      <p:pic>
        <p:nvPicPr>
          <p:cNvPr id="4" name="Content Placeholder 3" descr="20150420145958517_0001.tif"/>
          <p:cNvPicPr>
            <a:picLocks noGrp="1" noChangeAspect="1"/>
          </p:cNvPicPr>
          <p:nvPr>
            <p:ph idx="1"/>
          </p:nvPr>
        </p:nvPicPr>
        <p:blipFill>
          <a:blip r:embed="rId2" cstate="print"/>
          <a:srcRect l="60674" t="12728" r="7865" b="60225"/>
          <a:stretch>
            <a:fillRect/>
          </a:stretch>
        </p:blipFill>
        <p:spPr>
          <a:xfrm>
            <a:off x="1306049" y="1556035"/>
            <a:ext cx="7488832" cy="4546791"/>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4549" y="1329070"/>
            <a:ext cx="8325293" cy="4582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Content Placeholder 3" descr="20150420145958517_0002.tif"/>
          <p:cNvPicPr>
            <a:picLocks noGrp="1" noChangeAspect="1"/>
          </p:cNvPicPr>
          <p:nvPr>
            <p:ph idx="1"/>
          </p:nvPr>
        </p:nvPicPr>
        <p:blipFill>
          <a:blip r:embed="rId2" cstate="print"/>
          <a:srcRect t="31820" r="30677" b="42724"/>
          <a:stretch>
            <a:fillRect/>
          </a:stretch>
        </p:blipFill>
        <p:spPr>
          <a:xfrm rot="60000">
            <a:off x="299460" y="1458931"/>
            <a:ext cx="8082719" cy="4171726"/>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Pluralism: threat or opportunity?</a:t>
            </a:r>
            <a:endParaRPr lang="en-AU" dirty="0"/>
          </a:p>
        </p:txBody>
      </p:sp>
      <p:sp>
        <p:nvSpPr>
          <p:cNvPr id="7" name="Content Placeholder 6"/>
          <p:cNvSpPr>
            <a:spLocks noGrp="1"/>
          </p:cNvSpPr>
          <p:nvPr>
            <p:ph idx="1"/>
          </p:nvPr>
        </p:nvSpPr>
        <p:spPr>
          <a:xfrm>
            <a:off x="914399" y="1294410"/>
            <a:ext cx="8027719" cy="5735782"/>
          </a:xfrm>
        </p:spPr>
        <p:txBody>
          <a:bodyPr>
            <a:normAutofit fontScale="85000" lnSpcReduction="20000"/>
          </a:bodyPr>
          <a:lstStyle/>
          <a:p>
            <a:r>
              <a:rPr lang="en-AU" dirty="0" smtClean="0"/>
              <a:t>Post-secularism?</a:t>
            </a:r>
          </a:p>
          <a:p>
            <a:r>
              <a:rPr lang="en-AU" dirty="0" smtClean="0"/>
              <a:t>The God-shaped hole? </a:t>
            </a:r>
          </a:p>
          <a:p>
            <a:pPr>
              <a:buNone/>
            </a:pPr>
            <a:r>
              <a:rPr lang="en-AU" dirty="0" smtClean="0"/>
              <a:t>“What else does this craving, and this helplessness, proclaim but that there was once in man a true happiness, of which all that now remains is the empty print and trace? This he tries in vain to fill with everything around him, seeking in things that are not there the help he cannot find in those that are, though none can help, since this infinite abyss can be filled only with an infinite and immutable object; in other words by God himself.” </a:t>
            </a:r>
            <a:br>
              <a:rPr lang="en-AU" dirty="0" smtClean="0"/>
            </a:br>
            <a:r>
              <a:rPr lang="en-AU" dirty="0" smtClean="0"/>
              <a:t>- </a:t>
            </a:r>
            <a:r>
              <a:rPr lang="en-AU" dirty="0" err="1" smtClean="0"/>
              <a:t>Blaise</a:t>
            </a:r>
            <a:r>
              <a:rPr lang="en-AU" dirty="0" smtClean="0"/>
              <a:t> Pascal, </a:t>
            </a:r>
            <a:r>
              <a:rPr lang="en-AU" i="1" dirty="0" err="1" smtClean="0"/>
              <a:t>Pensées</a:t>
            </a:r>
            <a:r>
              <a:rPr lang="en-AU" dirty="0" smtClean="0"/>
              <a:t> VII(425)</a:t>
            </a:r>
          </a:p>
          <a:p>
            <a:pPr>
              <a:buNone/>
            </a:pPr>
            <a:endParaRPr lang="en-AU" dirty="0" smtClean="0"/>
          </a:p>
          <a:p>
            <a:r>
              <a:rPr lang="en-AU" dirty="0" smtClean="0"/>
              <a:t>Charles Taylor – The idea of “Fullness”</a:t>
            </a:r>
          </a:p>
          <a:p>
            <a:r>
              <a:rPr lang="en-AU" dirty="0" smtClean="0"/>
              <a:t>David </a:t>
            </a:r>
            <a:r>
              <a:rPr lang="en-AU" dirty="0" err="1" smtClean="0"/>
              <a:t>Tacey</a:t>
            </a:r>
            <a:r>
              <a:rPr lang="en-AU" dirty="0" smtClean="0"/>
              <a:t> – Re-Enchantment et al</a:t>
            </a:r>
            <a:endParaRPr lang="en-A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a:t>
            </a:r>
            <a:endParaRPr lang="en-AU" dirty="0"/>
          </a:p>
        </p:txBody>
      </p:sp>
      <p:sp>
        <p:nvSpPr>
          <p:cNvPr id="3" name="Content Placeholder 2"/>
          <p:cNvSpPr>
            <a:spLocks noGrp="1"/>
          </p:cNvSpPr>
          <p:nvPr>
            <p:ph idx="1"/>
          </p:nvPr>
        </p:nvSpPr>
        <p:spPr>
          <a:xfrm>
            <a:off x="843148" y="1600200"/>
            <a:ext cx="7843652" cy="4525963"/>
          </a:xfrm>
        </p:spPr>
        <p:txBody>
          <a:bodyPr/>
          <a:lstStyle/>
          <a:p>
            <a:r>
              <a:rPr lang="en-AU" dirty="0" smtClean="0"/>
              <a:t>ANZAC services in community spaces with hymns and prayers…</a:t>
            </a:r>
          </a:p>
          <a:p>
            <a:r>
              <a:rPr lang="en-AU" dirty="0" smtClean="0"/>
              <a:t>Appropriate? 		Or not? 		Why?</a:t>
            </a:r>
            <a:endParaRPr lang="en-AU" dirty="0"/>
          </a:p>
          <a:p>
            <a:endParaRPr lang="en-AU" dirty="0" smtClean="0"/>
          </a:p>
        </p:txBody>
      </p:sp>
      <p:cxnSp>
        <p:nvCxnSpPr>
          <p:cNvPr id="5" name="Straight Connector 4"/>
          <p:cNvCxnSpPr/>
          <p:nvPr/>
        </p:nvCxnSpPr>
        <p:spPr>
          <a:xfrm flipV="1">
            <a:off x="1221246" y="3277111"/>
            <a:ext cx="6044859" cy="1227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4295839" y="2773885"/>
            <a:ext cx="12273" cy="3743516"/>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8788" y="995691"/>
            <a:ext cx="7728012" cy="4848580"/>
          </a:xfrm>
        </p:spPr>
        <p:txBody>
          <a:bodyPr/>
          <a:lstStyle/>
          <a:p>
            <a:pPr marL="0" indent="0">
              <a:buNone/>
            </a:pPr>
            <a:r>
              <a:rPr lang="en-AU" dirty="0" smtClean="0"/>
              <a:t>   </a:t>
            </a:r>
            <a:r>
              <a:rPr lang="en-AU" sz="2800" dirty="0" err="1" smtClean="0"/>
              <a:t>Mircea</a:t>
            </a:r>
            <a:r>
              <a:rPr lang="en-AU" sz="2800" dirty="0" smtClean="0"/>
              <a:t> </a:t>
            </a:r>
            <a:r>
              <a:rPr lang="en-AU" sz="2800" dirty="0" err="1"/>
              <a:t>Eliade</a:t>
            </a:r>
            <a:r>
              <a:rPr lang="en-AU" sz="2800" dirty="0"/>
              <a:t> said humanity can never get rid of the sacred. Religion is not a ‘phase’ humanity </a:t>
            </a:r>
            <a:r>
              <a:rPr lang="en-AU" sz="2800" dirty="0" smtClean="0"/>
              <a:t>has been through</a:t>
            </a:r>
            <a:r>
              <a:rPr lang="en-AU" sz="2800" dirty="0"/>
              <a:t>, but a fundamental </a:t>
            </a:r>
            <a:r>
              <a:rPr lang="en-AU" sz="2800" dirty="0" smtClean="0"/>
              <a:t>aspect of human existence: </a:t>
            </a:r>
            <a:endParaRPr lang="en-AU" sz="2800" dirty="0"/>
          </a:p>
          <a:p>
            <a:pPr marL="0" indent="0">
              <a:buNone/>
            </a:pPr>
            <a:endParaRPr lang="en-AU" sz="1800" dirty="0" smtClean="0"/>
          </a:p>
          <a:p>
            <a:pPr marL="0" indent="0">
              <a:buNone/>
            </a:pPr>
            <a:r>
              <a:rPr lang="en-AU" dirty="0" smtClean="0"/>
              <a:t>   “The </a:t>
            </a:r>
            <a:r>
              <a:rPr lang="en-AU" dirty="0"/>
              <a:t>sacred is not a stage in the history of consciousness, but an element in the structure of consciousness</a:t>
            </a:r>
            <a:r>
              <a:rPr lang="en-AU" dirty="0" smtClean="0"/>
              <a:t>.”</a:t>
            </a:r>
            <a:endParaRPr lang="en-AU" dirty="0"/>
          </a:p>
          <a:p>
            <a:endParaRPr lang="en-US" dirty="0"/>
          </a:p>
        </p:txBody>
      </p:sp>
      <p:sp>
        <p:nvSpPr>
          <p:cNvPr id="4" name="TextBox 3"/>
          <p:cNvSpPr txBox="1"/>
          <p:nvPr/>
        </p:nvSpPr>
        <p:spPr>
          <a:xfrm>
            <a:off x="4763386" y="6534834"/>
            <a:ext cx="4380614" cy="369332"/>
          </a:xfrm>
          <a:prstGeom prst="rect">
            <a:avLst/>
          </a:prstGeom>
          <a:noFill/>
        </p:spPr>
        <p:txBody>
          <a:bodyPr wrap="square" rtlCol="0">
            <a:spAutoFit/>
          </a:bodyPr>
          <a:lstStyle/>
          <a:p>
            <a:r>
              <a:rPr lang="en-AU" dirty="0" smtClean="0"/>
              <a:t>David </a:t>
            </a:r>
            <a:r>
              <a:rPr lang="en-AU" dirty="0" err="1" smtClean="0"/>
              <a:t>Tacey</a:t>
            </a:r>
            <a:r>
              <a:rPr lang="en-AU" dirty="0" smtClean="0"/>
              <a:t> DAN Conference  April 2015</a:t>
            </a:r>
            <a:endParaRPr lang="en-AU" dirty="0"/>
          </a:p>
        </p:txBody>
      </p:sp>
    </p:spTree>
    <p:extLst>
      <p:ext uri="{BB962C8B-B14F-4D97-AF65-F5344CB8AC3E}">
        <p14:creationId xmlns:p14="http://schemas.microsoft.com/office/powerpoint/2010/main" val="37833541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7666" y="274176"/>
            <a:ext cx="7719134" cy="6407053"/>
          </a:xfrm>
        </p:spPr>
        <p:txBody>
          <a:bodyPr>
            <a:normAutofit lnSpcReduction="10000"/>
          </a:bodyPr>
          <a:lstStyle/>
          <a:p>
            <a:pPr marL="0" indent="0">
              <a:buNone/>
            </a:pPr>
            <a:r>
              <a:rPr lang="en-AU" sz="3800" dirty="0" smtClean="0"/>
              <a:t>   </a:t>
            </a:r>
            <a:r>
              <a:rPr lang="en-AU" dirty="0" smtClean="0"/>
              <a:t>One </a:t>
            </a:r>
            <a:r>
              <a:rPr lang="en-AU" dirty="0"/>
              <a:t>of the richest fields in philosophy is the study of ‘God after God’, the rebirth of the sacred after the death of God. </a:t>
            </a:r>
          </a:p>
          <a:p>
            <a:pPr marL="0" indent="0">
              <a:buNone/>
            </a:pPr>
            <a:endParaRPr lang="en-AU" sz="1600" dirty="0"/>
          </a:p>
          <a:p>
            <a:pPr marL="0" indent="0">
              <a:buNone/>
            </a:pPr>
            <a:r>
              <a:rPr lang="en-AU" dirty="0" smtClean="0"/>
              <a:t>   Heidegger </a:t>
            </a:r>
            <a:r>
              <a:rPr lang="en-AU" dirty="0"/>
              <a:t>and Tillich, and </a:t>
            </a:r>
            <a:r>
              <a:rPr lang="en-AU" dirty="0" smtClean="0"/>
              <a:t>more recently, </a:t>
            </a:r>
            <a:r>
              <a:rPr lang="en-AU" dirty="0"/>
              <a:t>Derrida, </a:t>
            </a:r>
            <a:r>
              <a:rPr lang="en-AU" dirty="0" err="1"/>
              <a:t>Habermas</a:t>
            </a:r>
            <a:r>
              <a:rPr lang="en-AU" dirty="0"/>
              <a:t> and Kearney, have been at the forefront of this </a:t>
            </a:r>
            <a:r>
              <a:rPr lang="en-AU" dirty="0" smtClean="0"/>
              <a:t>so-called ‘religious </a:t>
            </a:r>
            <a:r>
              <a:rPr lang="en-AU" dirty="0"/>
              <a:t>turn’.</a:t>
            </a:r>
          </a:p>
          <a:p>
            <a:endParaRPr lang="en-AU" dirty="0"/>
          </a:p>
          <a:p>
            <a:r>
              <a:rPr lang="en-AU" sz="2200" dirty="0"/>
              <a:t>Jacques Derrida, </a:t>
            </a:r>
            <a:r>
              <a:rPr lang="en-AU" sz="2200" i="1" dirty="0"/>
              <a:t>Acts of Religion</a:t>
            </a:r>
            <a:r>
              <a:rPr lang="en-AU" sz="2200" dirty="0"/>
              <a:t> (London: </a:t>
            </a:r>
            <a:r>
              <a:rPr lang="en-AU" sz="2200" dirty="0" err="1"/>
              <a:t>Routledge</a:t>
            </a:r>
            <a:r>
              <a:rPr lang="en-AU" sz="2200" dirty="0"/>
              <a:t>, 2002); </a:t>
            </a:r>
          </a:p>
          <a:p>
            <a:r>
              <a:rPr lang="en-AU" sz="2200" dirty="0"/>
              <a:t>Jürgen </a:t>
            </a:r>
            <a:r>
              <a:rPr lang="en-AU" sz="2200" dirty="0" err="1"/>
              <a:t>Habermas</a:t>
            </a:r>
            <a:r>
              <a:rPr lang="en-AU" sz="2200" dirty="0"/>
              <a:t>, </a:t>
            </a:r>
            <a:r>
              <a:rPr lang="en-AU" sz="2200" i="1" dirty="0"/>
              <a:t>An Awareness of What is Missing: Faith and Reason in a Post-Secular Age</a:t>
            </a:r>
            <a:r>
              <a:rPr lang="en-AU" sz="2200" dirty="0"/>
              <a:t>. (Cambridge: Polity Press, 2010); </a:t>
            </a:r>
          </a:p>
          <a:p>
            <a:r>
              <a:rPr lang="en-AU" sz="2200" dirty="0"/>
              <a:t>Richard Kearney, </a:t>
            </a:r>
            <a:r>
              <a:rPr lang="en-AU" sz="2200" i="1" dirty="0" err="1"/>
              <a:t>Anatheism</a:t>
            </a:r>
            <a:r>
              <a:rPr lang="en-AU" sz="2200" i="1" dirty="0"/>
              <a:t>: Returning to God After God</a:t>
            </a:r>
            <a:r>
              <a:rPr lang="en-AU" sz="2200" dirty="0"/>
              <a:t> (New York: Columbia University Press, 2010).</a:t>
            </a:r>
          </a:p>
          <a:p>
            <a:endParaRPr lang="en-US" dirty="0"/>
          </a:p>
        </p:txBody>
      </p:sp>
      <p:sp>
        <p:nvSpPr>
          <p:cNvPr id="4" name="TextBox 3"/>
          <p:cNvSpPr txBox="1"/>
          <p:nvPr/>
        </p:nvSpPr>
        <p:spPr>
          <a:xfrm>
            <a:off x="4763386" y="6534834"/>
            <a:ext cx="4380614" cy="369332"/>
          </a:xfrm>
          <a:prstGeom prst="rect">
            <a:avLst/>
          </a:prstGeom>
          <a:noFill/>
        </p:spPr>
        <p:txBody>
          <a:bodyPr wrap="square" rtlCol="0">
            <a:spAutoFit/>
          </a:bodyPr>
          <a:lstStyle/>
          <a:p>
            <a:r>
              <a:rPr lang="en-AU" dirty="0" smtClean="0"/>
              <a:t>David </a:t>
            </a:r>
            <a:r>
              <a:rPr lang="en-AU" dirty="0" err="1" smtClean="0"/>
              <a:t>Tacey</a:t>
            </a:r>
            <a:r>
              <a:rPr lang="en-AU" dirty="0" smtClean="0"/>
              <a:t> DAN Conference  April 2015</a:t>
            </a:r>
            <a:endParaRPr lang="en-AU" dirty="0"/>
          </a:p>
        </p:txBody>
      </p:sp>
    </p:spTree>
    <p:extLst>
      <p:ext uri="{BB962C8B-B14F-4D97-AF65-F5344CB8AC3E}">
        <p14:creationId xmlns:p14="http://schemas.microsoft.com/office/powerpoint/2010/main" val="818788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Post-traditional faith</a:t>
            </a:r>
            <a:endParaRPr lang="en-US" sz="3600" dirty="0"/>
          </a:p>
        </p:txBody>
      </p:sp>
      <p:sp>
        <p:nvSpPr>
          <p:cNvPr id="3" name="Content Placeholder 2"/>
          <p:cNvSpPr>
            <a:spLocks noGrp="1"/>
          </p:cNvSpPr>
          <p:nvPr>
            <p:ph idx="1"/>
          </p:nvPr>
        </p:nvSpPr>
        <p:spPr/>
        <p:txBody>
          <a:bodyPr>
            <a:normAutofit fontScale="85000" lnSpcReduction="10000"/>
          </a:bodyPr>
          <a:lstStyle/>
          <a:p>
            <a:r>
              <a:rPr lang="en-AU" dirty="0"/>
              <a:t>If there is to be genuine religious engagement in our time, it has to take the ‘death of God’ seriously, and not imagine that we can recover our religious bearings by going back to the past. The old image of God has collapsed, and with it, all the old certainties and creeds that went with that image. </a:t>
            </a:r>
            <a:endParaRPr lang="en-AU" dirty="0" smtClean="0"/>
          </a:p>
          <a:p>
            <a:r>
              <a:rPr lang="en-AU" dirty="0" smtClean="0"/>
              <a:t>So </a:t>
            </a:r>
            <a:r>
              <a:rPr lang="en-AU" dirty="0"/>
              <a:t>when Patrick White said in 1970 that his faith could not be associated with the churches, this was not just a comment about personal taste, but a philosophical statement about a different understanding of what religion </a:t>
            </a:r>
            <a:r>
              <a:rPr lang="en-AU" dirty="0" smtClean="0"/>
              <a:t>meant and what ‘faith’ involved. </a:t>
            </a:r>
            <a:endParaRPr lang="en-US" dirty="0"/>
          </a:p>
        </p:txBody>
      </p:sp>
      <p:sp>
        <p:nvSpPr>
          <p:cNvPr id="4" name="TextBox 3"/>
          <p:cNvSpPr txBox="1"/>
          <p:nvPr/>
        </p:nvSpPr>
        <p:spPr>
          <a:xfrm>
            <a:off x="4763386" y="6534834"/>
            <a:ext cx="4380614" cy="369332"/>
          </a:xfrm>
          <a:prstGeom prst="rect">
            <a:avLst/>
          </a:prstGeom>
          <a:noFill/>
        </p:spPr>
        <p:txBody>
          <a:bodyPr wrap="square" rtlCol="0">
            <a:spAutoFit/>
          </a:bodyPr>
          <a:lstStyle/>
          <a:p>
            <a:r>
              <a:rPr lang="en-AU" dirty="0" smtClean="0"/>
              <a:t>David </a:t>
            </a:r>
            <a:r>
              <a:rPr lang="en-AU" dirty="0" err="1" smtClean="0"/>
              <a:t>Tacey</a:t>
            </a:r>
            <a:r>
              <a:rPr lang="en-AU" dirty="0" smtClean="0"/>
              <a:t> DAN Conference  April 2015</a:t>
            </a:r>
            <a:endParaRPr lang="en-AU" dirty="0"/>
          </a:p>
        </p:txBody>
      </p:sp>
    </p:spTree>
    <p:extLst>
      <p:ext uri="{BB962C8B-B14F-4D97-AF65-F5344CB8AC3E}">
        <p14:creationId xmlns:p14="http://schemas.microsoft.com/office/powerpoint/2010/main" val="25762115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Compensatory Role of the Arts</a:t>
            </a:r>
            <a:endParaRPr lang="en-US" sz="3200" dirty="0"/>
          </a:p>
        </p:txBody>
      </p:sp>
      <p:sp>
        <p:nvSpPr>
          <p:cNvPr id="3" name="Content Placeholder 2"/>
          <p:cNvSpPr>
            <a:spLocks noGrp="1"/>
          </p:cNvSpPr>
          <p:nvPr>
            <p:ph idx="1"/>
          </p:nvPr>
        </p:nvSpPr>
        <p:spPr/>
        <p:txBody>
          <a:bodyPr>
            <a:normAutofit fontScale="92500" lnSpcReduction="10000"/>
          </a:bodyPr>
          <a:lstStyle/>
          <a:p>
            <a:r>
              <a:rPr lang="en-AU" dirty="0"/>
              <a:t>But we still need a theory of culture to account for this. Using the logic of psychoanalysis, we might postulate that because Australian society is so secular and suppresses so much that is innately human, it falls to sensitive artists to express what society is missing. </a:t>
            </a:r>
            <a:endParaRPr lang="en-AU" dirty="0" smtClean="0"/>
          </a:p>
          <a:p>
            <a:r>
              <a:rPr lang="en-AU" dirty="0" smtClean="0"/>
              <a:t>A </a:t>
            </a:r>
            <a:r>
              <a:rPr lang="en-AU" dirty="0"/>
              <a:t>kind of unlived life builds up in the psyche of the nation and when artists burrow into the collective mind, which is their task, the first thing they encounter there is suppressed spiritual life. </a:t>
            </a:r>
            <a:endParaRPr lang="en-US" dirty="0"/>
          </a:p>
        </p:txBody>
      </p:sp>
      <p:sp>
        <p:nvSpPr>
          <p:cNvPr id="4" name="TextBox 3"/>
          <p:cNvSpPr txBox="1"/>
          <p:nvPr/>
        </p:nvSpPr>
        <p:spPr>
          <a:xfrm>
            <a:off x="5773480" y="6060558"/>
            <a:ext cx="3083442" cy="646331"/>
          </a:xfrm>
          <a:prstGeom prst="rect">
            <a:avLst/>
          </a:prstGeom>
          <a:noFill/>
        </p:spPr>
        <p:txBody>
          <a:bodyPr wrap="square" rtlCol="0">
            <a:spAutoFit/>
          </a:bodyPr>
          <a:lstStyle/>
          <a:p>
            <a:r>
              <a:rPr lang="en-AU" dirty="0" smtClean="0"/>
              <a:t>David </a:t>
            </a:r>
            <a:r>
              <a:rPr lang="en-AU" dirty="0" err="1" smtClean="0"/>
              <a:t>Tacey</a:t>
            </a:r>
            <a:r>
              <a:rPr lang="en-AU" dirty="0" smtClean="0"/>
              <a:t> DAN Conference  April 2015</a:t>
            </a:r>
            <a:endParaRPr lang="en-AU" dirty="0"/>
          </a:p>
        </p:txBody>
      </p:sp>
    </p:spTree>
    <p:extLst>
      <p:ext uri="{BB962C8B-B14F-4D97-AF65-F5344CB8AC3E}">
        <p14:creationId xmlns:p14="http://schemas.microsoft.com/office/powerpoint/2010/main" val="19135512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from Below</a:t>
            </a:r>
            <a:endParaRPr lang="en-US" dirty="0"/>
          </a:p>
        </p:txBody>
      </p:sp>
      <p:sp>
        <p:nvSpPr>
          <p:cNvPr id="3" name="Content Placeholder 2"/>
          <p:cNvSpPr>
            <a:spLocks noGrp="1"/>
          </p:cNvSpPr>
          <p:nvPr>
            <p:ph idx="1"/>
          </p:nvPr>
        </p:nvSpPr>
        <p:spPr/>
        <p:txBody>
          <a:bodyPr>
            <a:normAutofit fontScale="85000" lnSpcReduction="10000"/>
          </a:bodyPr>
          <a:lstStyle/>
          <a:p>
            <a:r>
              <a:rPr lang="en-AU" dirty="0"/>
              <a:t>Great art does not express the conscious values of society. Rather, its content wells up from below, and is compensatory to social ideals. </a:t>
            </a:r>
            <a:endParaRPr lang="en-AU" dirty="0" smtClean="0"/>
          </a:p>
          <a:p>
            <a:r>
              <a:rPr lang="en-AU" dirty="0" smtClean="0"/>
              <a:t>The </a:t>
            </a:r>
            <a:r>
              <a:rPr lang="en-AU" dirty="0"/>
              <a:t>more secular a society is, the more ‘religious’ (in the broadest sense) the artists are obliged to be. This is not necessarily their conscious choice; it is a role forced on them by the spirit of the time and </a:t>
            </a:r>
            <a:r>
              <a:rPr lang="en-AU" dirty="0" smtClean="0"/>
              <a:t>place</a:t>
            </a:r>
            <a:r>
              <a:rPr lang="en-AU" dirty="0"/>
              <a:t>. </a:t>
            </a:r>
            <a:endParaRPr lang="en-AU" dirty="0" smtClean="0"/>
          </a:p>
          <a:p>
            <a:r>
              <a:rPr lang="en-AU" dirty="0" smtClean="0"/>
              <a:t>Jung </a:t>
            </a:r>
            <a:r>
              <a:rPr lang="en-AU" dirty="0"/>
              <a:t>would argue that art springs from the collective unconscious, and unless we understand this we are unable to comprehend why a secular culture like Australia could produce such important spiritual </a:t>
            </a:r>
            <a:r>
              <a:rPr lang="en-AU" dirty="0" smtClean="0"/>
              <a:t>art.</a:t>
            </a:r>
          </a:p>
          <a:p>
            <a:endParaRPr lang="en-US" dirty="0"/>
          </a:p>
        </p:txBody>
      </p:sp>
      <p:sp>
        <p:nvSpPr>
          <p:cNvPr id="4" name="TextBox 3"/>
          <p:cNvSpPr txBox="1"/>
          <p:nvPr/>
        </p:nvSpPr>
        <p:spPr>
          <a:xfrm>
            <a:off x="6060558" y="6211669"/>
            <a:ext cx="3083442" cy="646331"/>
          </a:xfrm>
          <a:prstGeom prst="rect">
            <a:avLst/>
          </a:prstGeom>
          <a:noFill/>
        </p:spPr>
        <p:txBody>
          <a:bodyPr wrap="square" rtlCol="0">
            <a:spAutoFit/>
          </a:bodyPr>
          <a:lstStyle/>
          <a:p>
            <a:r>
              <a:rPr lang="en-AU" dirty="0" smtClean="0"/>
              <a:t>David </a:t>
            </a:r>
            <a:r>
              <a:rPr lang="en-AU" dirty="0" err="1" smtClean="0"/>
              <a:t>Tacey</a:t>
            </a:r>
            <a:r>
              <a:rPr lang="en-AU" dirty="0" smtClean="0"/>
              <a:t> DAN Conference  April 2015</a:t>
            </a:r>
            <a:endParaRPr lang="en-AU" dirty="0"/>
          </a:p>
        </p:txBody>
      </p:sp>
    </p:spTree>
    <p:extLst>
      <p:ext uri="{BB962C8B-B14F-4D97-AF65-F5344CB8AC3E}">
        <p14:creationId xmlns:p14="http://schemas.microsoft.com/office/powerpoint/2010/main" val="1472629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Images of God</a:t>
            </a:r>
            <a:endParaRPr lang="en-AU" dirty="0"/>
          </a:p>
        </p:txBody>
      </p:sp>
      <p:graphicFrame>
        <p:nvGraphicFramePr>
          <p:cNvPr id="6" name="Content Placeholder 5">
            <a:hlinkClick r:id="" action="ppaction://ole?verb=0"/>
          </p:cNvPr>
          <p:cNvGraphicFramePr>
            <a:graphicFrameLocks noGrp="1" noChangeAspect="1"/>
          </p:cNvGraphicFramePr>
          <p:nvPr>
            <p:ph idx="1"/>
            <p:extLst>
              <p:ext uri="{D42A27DB-BD31-4B8C-83A1-F6EECF244321}">
                <p14:modId xmlns:p14="http://schemas.microsoft.com/office/powerpoint/2010/main" val="2533931539"/>
              </p:ext>
            </p:extLst>
          </p:nvPr>
        </p:nvGraphicFramePr>
        <p:xfrm>
          <a:off x="1554163" y="1600200"/>
          <a:ext cx="6035675" cy="4525963"/>
        </p:xfrm>
        <a:graphic>
          <a:graphicData uri="http://schemas.openxmlformats.org/presentationml/2006/ole">
            <mc:AlternateContent xmlns:mc="http://schemas.openxmlformats.org/markup-compatibility/2006">
              <mc:Choice xmlns:v="urn:schemas-microsoft-com:vml" Requires="v">
                <p:oleObj spid="_x0000_s3082" name="Presentation" r:id="rId3" imgW="4570501" imgH="3427618" progId="PowerPoint.Show.8">
                  <p:link updateAutomatic="1"/>
                </p:oleObj>
              </mc:Choice>
              <mc:Fallback>
                <p:oleObj name="Presentation" r:id="rId3" imgW="4570501" imgH="3427618" progId="PowerPoint.Show.8">
                  <p:link updateAutomatic="1"/>
                  <p:pic>
                    <p:nvPicPr>
                      <p:cNvPr id="0" name=""/>
                      <p:cNvPicPr/>
                      <p:nvPr/>
                    </p:nvPicPr>
                    <p:blipFill>
                      <a:blip r:embed="rId4"/>
                      <a:stretch>
                        <a:fillRect/>
                      </a:stretch>
                    </p:blipFill>
                    <p:spPr>
                      <a:xfrm>
                        <a:off x="1554163" y="1600200"/>
                        <a:ext cx="6035675" cy="4525963"/>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There’s a need for a new way of communicating in public discourse</a:t>
            </a:r>
            <a:endParaRPr lang="en-AU" dirty="0"/>
          </a:p>
        </p:txBody>
      </p:sp>
      <p:sp>
        <p:nvSpPr>
          <p:cNvPr id="3" name="Content Placeholder 2"/>
          <p:cNvSpPr>
            <a:spLocks noGrp="1"/>
          </p:cNvSpPr>
          <p:nvPr>
            <p:ph idx="1"/>
          </p:nvPr>
        </p:nvSpPr>
        <p:spPr>
          <a:xfrm>
            <a:off x="457200" y="1600200"/>
            <a:ext cx="3742660" cy="4525963"/>
          </a:xfrm>
        </p:spPr>
        <p:txBody>
          <a:bodyPr/>
          <a:lstStyle/>
          <a:p>
            <a:r>
              <a:rPr lang="en-AU" dirty="0" smtClean="0"/>
              <a:t>Or rediscovering an older way...</a:t>
            </a:r>
          </a:p>
        </p:txBody>
      </p:sp>
      <p:pic>
        <p:nvPicPr>
          <p:cNvPr id="17410" name="Picture 2" descr="http://www.schon.com/gallery/s-editions/images/green-dialogue.jpg"/>
          <p:cNvPicPr>
            <a:picLocks noChangeAspect="1" noChangeArrowheads="1"/>
          </p:cNvPicPr>
          <p:nvPr/>
        </p:nvPicPr>
        <p:blipFill>
          <a:blip r:embed="rId2" cstate="print"/>
          <a:srcRect/>
          <a:stretch>
            <a:fillRect/>
          </a:stretch>
        </p:blipFill>
        <p:spPr bwMode="auto">
          <a:xfrm>
            <a:off x="4093461" y="1479697"/>
            <a:ext cx="5050539" cy="4972838"/>
          </a:xfrm>
          <a:prstGeom prst="rect">
            <a:avLst/>
          </a:prstGeom>
          <a:noFill/>
        </p:spPr>
      </p:pic>
      <p:sp>
        <p:nvSpPr>
          <p:cNvPr id="5" name="Rectangle 4"/>
          <p:cNvSpPr/>
          <p:nvPr/>
        </p:nvSpPr>
        <p:spPr>
          <a:xfrm>
            <a:off x="4359349" y="6269722"/>
            <a:ext cx="4412511" cy="369332"/>
          </a:xfrm>
          <a:prstGeom prst="rect">
            <a:avLst/>
          </a:prstGeom>
        </p:spPr>
        <p:txBody>
          <a:bodyPr wrap="square">
            <a:spAutoFit/>
          </a:bodyPr>
          <a:lstStyle/>
          <a:p>
            <a:pPr marL="342900" lvl="0" indent="-342900" algn="r">
              <a:spcBef>
                <a:spcPct val="20000"/>
              </a:spcBef>
            </a:pPr>
            <a:r>
              <a:rPr lang="en-AU" dirty="0" smtClean="0">
                <a:solidFill>
                  <a:prstClr val="black"/>
                </a:solidFill>
                <a:hlinkClick r:id="rId3"/>
              </a:rPr>
              <a:t>Dialogue by Nancy </a:t>
            </a:r>
            <a:r>
              <a:rPr lang="en-AU" dirty="0" err="1" smtClean="0">
                <a:solidFill>
                  <a:prstClr val="black"/>
                </a:solidFill>
                <a:hlinkClick r:id="rId3"/>
              </a:rPr>
              <a:t>Schön</a:t>
            </a:r>
            <a:endParaRPr lang="en-AU" dirty="0">
              <a:solidFill>
                <a:prstClr val="black"/>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570DA97B-1E53-4487-A670-73654DA53103}" type="slidenum">
              <a:rPr lang="en-US" smtClean="0"/>
              <a:pPr>
                <a:defRPr/>
              </a:pPr>
              <a:t>27</a:t>
            </a:fld>
            <a:r>
              <a:rPr lang="en-US" smtClean="0"/>
              <a:t>    </a:t>
            </a:r>
            <a:endParaRPr lang="en-US"/>
          </a:p>
        </p:txBody>
      </p:sp>
      <p:sp>
        <p:nvSpPr>
          <p:cNvPr id="2" name="Rectangle 1"/>
          <p:cNvSpPr/>
          <p:nvPr/>
        </p:nvSpPr>
        <p:spPr>
          <a:xfrm>
            <a:off x="1682318" y="5892581"/>
            <a:ext cx="5517471" cy="646331"/>
          </a:xfrm>
          <a:prstGeom prst="rect">
            <a:avLst/>
          </a:prstGeom>
        </p:spPr>
        <p:txBody>
          <a:bodyPr wrap="square">
            <a:spAutoFit/>
          </a:bodyPr>
          <a:lstStyle/>
          <a:p>
            <a:r>
              <a:rPr lang="en-AU" dirty="0">
                <a:hlinkClick r:id="rId3"/>
              </a:rPr>
              <a:t>https://</a:t>
            </a:r>
            <a:r>
              <a:rPr lang="en-AU" dirty="0" smtClean="0">
                <a:hlinkClick r:id="rId3"/>
              </a:rPr>
              <a:t>www.youtube.com/watch?v=7Dxo0Yjno3I</a:t>
            </a:r>
            <a:endParaRPr lang="en-AU" dirty="0" smtClean="0"/>
          </a:p>
          <a:p>
            <a:endParaRPr lang="en-AU" dirty="0"/>
          </a:p>
        </p:txBody>
      </p:sp>
    </p:spTree>
    <p:extLst>
      <p:ext uri="{BB962C8B-B14F-4D97-AF65-F5344CB8AC3E}">
        <p14:creationId xmlns:p14="http://schemas.microsoft.com/office/powerpoint/2010/main" val="19476375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Slide Number Placeholder 4"/>
          <p:cNvSpPr>
            <a:spLocks noGrp="1"/>
          </p:cNvSpPr>
          <p:nvPr>
            <p:ph type="sldNum" sz="quarter" idx="4294967295"/>
          </p:nvPr>
        </p:nvSpPr>
        <p:spPr>
          <a:xfrm>
            <a:off x="7010400" y="6248400"/>
            <a:ext cx="1905000" cy="457200"/>
          </a:xfrm>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E89A505-91F9-4A69-94A3-4D4ADC05032A}" type="slidenum">
              <a:rPr lang="en-US" sz="1400">
                <a:latin typeface="Arial" charset="0"/>
              </a:rPr>
              <a:pPr/>
              <a:t>28</a:t>
            </a:fld>
            <a:r>
              <a:rPr lang="en-US" sz="1400">
                <a:latin typeface="Arial" charset="0"/>
              </a:rPr>
              <a:t>    </a:t>
            </a:r>
          </a:p>
        </p:txBody>
      </p:sp>
      <p:sp>
        <p:nvSpPr>
          <p:cNvPr id="14340" name="Rectangle 2"/>
          <p:cNvSpPr>
            <a:spLocks noGrp="1" noChangeArrowheads="1"/>
          </p:cNvSpPr>
          <p:nvPr>
            <p:ph type="title"/>
          </p:nvPr>
        </p:nvSpPr>
        <p:spPr/>
        <p:txBody>
          <a:bodyPr/>
          <a:lstStyle/>
          <a:p>
            <a:r>
              <a:rPr lang="en-AU" smtClean="0"/>
              <a:t>Do we say what we mean?</a:t>
            </a:r>
            <a:endParaRPr lang="en-AU" smtClean="0">
              <a:latin typeface="Impact" pitchFamily="34" charset="0"/>
            </a:endParaRPr>
          </a:p>
        </p:txBody>
      </p:sp>
      <p:sp>
        <p:nvSpPr>
          <p:cNvPr id="21507" name="Rectangle 3"/>
          <p:cNvSpPr>
            <a:spLocks noGrp="1" noChangeArrowheads="1"/>
          </p:cNvSpPr>
          <p:nvPr>
            <p:ph type="body" idx="1"/>
          </p:nvPr>
        </p:nvSpPr>
        <p:spPr/>
        <p:txBody>
          <a:bodyPr/>
          <a:lstStyle/>
          <a:p>
            <a:pPr>
              <a:buSzTx/>
              <a:buFont typeface="Wingdings" pitchFamily="2" charset="2"/>
              <a:buChar char="§"/>
            </a:pPr>
            <a:r>
              <a:rPr lang="en-AU" smtClean="0"/>
              <a:t>Our Father who art in heaven, hallowed be thy name</a:t>
            </a:r>
          </a:p>
          <a:p>
            <a:pPr>
              <a:buSzTx/>
              <a:buFont typeface="Wingdings" pitchFamily="2" charset="2"/>
              <a:buChar char="§"/>
            </a:pPr>
            <a:r>
              <a:rPr lang="en-AU" smtClean="0"/>
              <a:t>Still for us </a:t>
            </a:r>
            <a:r>
              <a:rPr lang="en-US" smtClean="0"/>
              <a:t>H</a:t>
            </a:r>
            <a:r>
              <a:rPr lang="en-AU" smtClean="0"/>
              <a:t>e intercedes, His prevailing death </a:t>
            </a:r>
            <a:r>
              <a:rPr lang="en-US" smtClean="0"/>
              <a:t>H</a:t>
            </a:r>
            <a:r>
              <a:rPr lang="en-AU" smtClean="0"/>
              <a:t>e pleads</a:t>
            </a:r>
          </a:p>
          <a:p>
            <a:pPr>
              <a:buSzTx/>
              <a:buFont typeface="Wingdings" pitchFamily="2" charset="2"/>
              <a:buChar char="§"/>
            </a:pPr>
            <a:r>
              <a:rPr lang="en-AU" smtClean="0"/>
              <a:t>It is by God’s grace that you have been saved by faith</a:t>
            </a:r>
          </a:p>
          <a:p>
            <a:pPr>
              <a:buSzTx/>
              <a:buFont typeface="Wingdings" pitchFamily="2" charset="2"/>
              <a:buChar char="§"/>
            </a:pPr>
            <a:r>
              <a:rPr lang="en-AU" smtClean="0"/>
              <a:t>Gentle Jesus meek and mild ...</a:t>
            </a:r>
          </a:p>
        </p:txBody>
      </p:sp>
      <p:graphicFrame>
        <p:nvGraphicFramePr>
          <p:cNvPr id="14342" name="Object 5">
            <a:hlinkClick r:id="" action="ppaction://ole?verb=0"/>
          </p:cNvPr>
          <p:cNvGraphicFramePr>
            <a:graphicFrameLocks noChangeAspect="1"/>
          </p:cNvGraphicFramePr>
          <p:nvPr>
            <p:extLst>
              <p:ext uri="{D42A27DB-BD31-4B8C-83A1-F6EECF244321}">
                <p14:modId xmlns:p14="http://schemas.microsoft.com/office/powerpoint/2010/main" val="727866744"/>
              </p:ext>
            </p:extLst>
          </p:nvPr>
        </p:nvGraphicFramePr>
        <p:xfrm>
          <a:off x="6324600" y="5943600"/>
          <a:ext cx="2095500" cy="628650"/>
        </p:xfrm>
        <a:graphic>
          <a:graphicData uri="http://schemas.openxmlformats.org/presentationml/2006/ole">
            <mc:AlternateContent xmlns:mc="http://schemas.openxmlformats.org/markup-compatibility/2006">
              <mc:Choice xmlns:v="urn:schemas-microsoft-com:vml" Requires="v">
                <p:oleObj spid="_x0000_s2059" name="Presentation" showAsIcon="1" r:id="rId4" imgW="2095500" imgH="628650" progId="PowerPoint.Show.8">
                  <p:embed/>
                </p:oleObj>
              </mc:Choice>
              <mc:Fallback>
                <p:oleObj name="Presentation" showAsIcon="1" r:id="rId4" imgW="2095500" imgH="628650" progId="PowerPoint.Show.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5943600"/>
                        <a:ext cx="20955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3" name="AutoShape 6">
            <a:hlinkClick r:id="rId6" action="ppaction://hlinkfile" highlightClick="1"/>
          </p:cNvPr>
          <p:cNvSpPr>
            <a:spLocks noChangeArrowheads="1"/>
          </p:cNvSpPr>
          <p:nvPr/>
        </p:nvSpPr>
        <p:spPr bwMode="auto">
          <a:xfrm>
            <a:off x="8459788" y="71438"/>
            <a:ext cx="611187" cy="549275"/>
          </a:xfrm>
          <a:prstGeom prst="actionButtonMovie">
            <a:avLst/>
          </a:prstGeom>
          <a:solidFill>
            <a:srgbClr val="333333"/>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Tm="44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p:cTn id="7" dur="500" fill="hold"/>
                                        <p:tgtEl>
                                          <p:spTgt spid="215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50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p:cTn id="13" dur="500" fill="hold"/>
                                        <p:tgtEl>
                                          <p:spTgt spid="2150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150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p:cTn id="19" dur="500" fill="hold"/>
                                        <p:tgtEl>
                                          <p:spTgt spid="2150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150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p:cTn id="25" dur="500" fill="hold"/>
                                        <p:tgtEl>
                                          <p:spTgt spid="2150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1507">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Slide Number Placeholder 4"/>
          <p:cNvSpPr>
            <a:spLocks noGrp="1"/>
          </p:cNvSpPr>
          <p:nvPr>
            <p:ph type="sldNum" sz="quarter" idx="4294967295"/>
          </p:nvPr>
        </p:nvSpPr>
        <p:spPr>
          <a:xfrm>
            <a:off x="7010400" y="6248400"/>
            <a:ext cx="1905000" cy="457200"/>
          </a:xfrm>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834E437-2247-4149-A9CA-F0B38BCDC3DB}" type="slidenum">
              <a:rPr lang="en-US" sz="1400">
                <a:latin typeface="Arial" charset="0"/>
              </a:rPr>
              <a:pPr/>
              <a:t>29</a:t>
            </a:fld>
            <a:r>
              <a:rPr lang="en-US" sz="1400">
                <a:latin typeface="Arial" charset="0"/>
              </a:rPr>
              <a:t>    </a:t>
            </a:r>
          </a:p>
        </p:txBody>
      </p:sp>
      <p:sp>
        <p:nvSpPr>
          <p:cNvPr id="19460" name="Rectangle 2"/>
          <p:cNvSpPr>
            <a:spLocks noGrp="1" noChangeArrowheads="1"/>
          </p:cNvSpPr>
          <p:nvPr>
            <p:ph type="title"/>
          </p:nvPr>
        </p:nvSpPr>
        <p:spPr>
          <a:xfrm>
            <a:off x="685800" y="457200"/>
            <a:ext cx="7772400" cy="1143000"/>
          </a:xfrm>
        </p:spPr>
        <p:txBody>
          <a:bodyPr/>
          <a:lstStyle/>
          <a:p>
            <a:r>
              <a:rPr lang="en-AU" smtClean="0"/>
              <a:t>We need language which</a:t>
            </a:r>
            <a:endParaRPr lang="en-AU" smtClean="0">
              <a:latin typeface="Impact" pitchFamily="34" charset="0"/>
            </a:endParaRPr>
          </a:p>
        </p:txBody>
      </p:sp>
      <p:sp>
        <p:nvSpPr>
          <p:cNvPr id="103427" name="Rectangle 3"/>
          <p:cNvSpPr>
            <a:spLocks noGrp="1" noChangeArrowheads="1"/>
          </p:cNvSpPr>
          <p:nvPr>
            <p:ph type="body" idx="1"/>
          </p:nvPr>
        </p:nvSpPr>
        <p:spPr>
          <a:xfrm>
            <a:off x="1173163" y="1524000"/>
            <a:ext cx="7772400" cy="4572000"/>
          </a:xfrm>
        </p:spPr>
        <p:txBody>
          <a:bodyPr/>
          <a:lstStyle/>
          <a:p>
            <a:pPr>
              <a:lnSpc>
                <a:spcPct val="80000"/>
              </a:lnSpc>
              <a:buSzTx/>
              <a:buFont typeface="Wingdings" pitchFamily="2" charset="2"/>
              <a:buChar char="§"/>
            </a:pPr>
            <a:r>
              <a:rPr lang="en-AU" sz="2800" dirty="0" smtClean="0"/>
              <a:t>Gives </a:t>
            </a:r>
            <a:r>
              <a:rPr lang="en-US" sz="2800" dirty="0" smtClean="0"/>
              <a:t>us all</a:t>
            </a:r>
            <a:r>
              <a:rPr lang="en-AU" sz="2800" dirty="0" smtClean="0"/>
              <a:t> a way to express beliefs without threat</a:t>
            </a:r>
          </a:p>
          <a:p>
            <a:pPr>
              <a:lnSpc>
                <a:spcPct val="80000"/>
              </a:lnSpc>
              <a:buSzTx/>
              <a:buFont typeface="Wingdings" pitchFamily="2" charset="2"/>
              <a:buChar char="§"/>
            </a:pPr>
            <a:endParaRPr lang="en-AU" sz="2800" dirty="0" smtClean="0"/>
          </a:p>
          <a:p>
            <a:pPr>
              <a:lnSpc>
                <a:spcPct val="80000"/>
              </a:lnSpc>
              <a:buSzTx/>
              <a:buFont typeface="Wingdings" pitchFamily="2" charset="2"/>
              <a:buChar char="§"/>
            </a:pPr>
            <a:r>
              <a:rPr lang="en-AU" sz="2800" dirty="0" smtClean="0"/>
              <a:t>Encourages dialogue about beliefs</a:t>
            </a:r>
          </a:p>
          <a:p>
            <a:pPr>
              <a:lnSpc>
                <a:spcPct val="80000"/>
              </a:lnSpc>
              <a:buSzTx/>
              <a:buFont typeface="Wingdings" pitchFamily="2" charset="2"/>
              <a:buChar char="§"/>
            </a:pPr>
            <a:endParaRPr lang="en-AU" sz="2800" dirty="0" smtClean="0"/>
          </a:p>
          <a:p>
            <a:pPr>
              <a:lnSpc>
                <a:spcPct val="80000"/>
              </a:lnSpc>
              <a:buSzTx/>
              <a:buFont typeface="Wingdings" pitchFamily="2" charset="2"/>
              <a:buChar char="§"/>
            </a:pPr>
            <a:r>
              <a:rPr lang="en-AU" sz="2800" dirty="0" smtClean="0"/>
              <a:t>Avoids  unnecessary negative reactions</a:t>
            </a:r>
          </a:p>
          <a:p>
            <a:pPr>
              <a:lnSpc>
                <a:spcPct val="80000"/>
              </a:lnSpc>
              <a:buSzTx/>
              <a:buFont typeface="Wingdings" pitchFamily="2" charset="2"/>
              <a:buChar char="§"/>
            </a:pPr>
            <a:endParaRPr lang="en-AU" sz="2800" dirty="0" smtClean="0"/>
          </a:p>
          <a:p>
            <a:pPr>
              <a:lnSpc>
                <a:spcPct val="80000"/>
              </a:lnSpc>
              <a:buSzTx/>
              <a:buFont typeface="Wingdings" pitchFamily="2" charset="2"/>
              <a:buChar char="§"/>
            </a:pPr>
            <a:r>
              <a:rPr lang="en-AU" sz="2800" dirty="0" smtClean="0"/>
              <a:t>Leaves people free to consider belief statements and accept them if they wish</a:t>
            </a:r>
          </a:p>
        </p:txBody>
      </p:sp>
    </p:spTree>
  </p:cSld>
  <p:clrMapOvr>
    <a:masterClrMapping/>
  </p:clrMapOvr>
  <p:transition advTm="44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 calcmode="lin" valueType="num">
                                      <p:cBhvr additive="base">
                                        <p:cTn id="7" dur="500" fill="hold"/>
                                        <p:tgtEl>
                                          <p:spTgt spid="1034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3427">
                                            <p:txEl>
                                              <p:pRg st="2" end="2"/>
                                            </p:txEl>
                                          </p:spTgt>
                                        </p:tgtEl>
                                        <p:attrNameLst>
                                          <p:attrName>style.visibility</p:attrName>
                                        </p:attrNameLst>
                                      </p:cBhvr>
                                      <p:to>
                                        <p:strVal val="visible"/>
                                      </p:to>
                                    </p:set>
                                    <p:anim calcmode="lin" valueType="num">
                                      <p:cBhvr additive="base">
                                        <p:cTn id="13" dur="500" fill="hold"/>
                                        <p:tgtEl>
                                          <p:spTgt spid="10342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4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3427">
                                            <p:txEl>
                                              <p:pRg st="4" end="4"/>
                                            </p:txEl>
                                          </p:spTgt>
                                        </p:tgtEl>
                                        <p:attrNameLst>
                                          <p:attrName>style.visibility</p:attrName>
                                        </p:attrNameLst>
                                      </p:cBhvr>
                                      <p:to>
                                        <p:strVal val="visible"/>
                                      </p:to>
                                    </p:set>
                                    <p:anim calcmode="lin" valueType="num">
                                      <p:cBhvr additive="base">
                                        <p:cTn id="19" dur="500" fill="hold"/>
                                        <p:tgtEl>
                                          <p:spTgt spid="10342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4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3427">
                                            <p:txEl>
                                              <p:pRg st="6" end="6"/>
                                            </p:txEl>
                                          </p:spTgt>
                                        </p:tgtEl>
                                        <p:attrNameLst>
                                          <p:attrName>style.visibility</p:attrName>
                                        </p:attrNameLst>
                                      </p:cBhvr>
                                      <p:to>
                                        <p:strVal val="visible"/>
                                      </p:to>
                                    </p:set>
                                    <p:anim calcmode="lin" valueType="num">
                                      <p:cBhvr additive="base">
                                        <p:cTn id="25" dur="500" fill="hold"/>
                                        <p:tgtEl>
                                          <p:spTgt spid="10342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342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Life of Pi...</a:t>
            </a:r>
            <a:endParaRPr lang="en-AU" dirty="0"/>
          </a:p>
        </p:txBody>
      </p:sp>
      <p:sp>
        <p:nvSpPr>
          <p:cNvPr id="3" name="Content Placeholder 2"/>
          <p:cNvSpPr>
            <a:spLocks noGrp="1"/>
          </p:cNvSpPr>
          <p:nvPr>
            <p:ph idx="1"/>
          </p:nvPr>
        </p:nvSpPr>
        <p:spPr/>
        <p:txBody>
          <a:bodyPr/>
          <a:lstStyle/>
          <a:p>
            <a:endParaRPr lang="en-A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Slide Number Placeholder 5"/>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6635128-291C-4DF4-AEF8-7A0DC29AB8FE}" type="slidenum">
              <a:rPr lang="en-US" sz="1400">
                <a:latin typeface="Arial" charset="0"/>
              </a:rPr>
              <a:pPr/>
              <a:t>30</a:t>
            </a:fld>
            <a:r>
              <a:rPr lang="en-US" sz="1400" dirty="0">
                <a:latin typeface="Arial" charset="0"/>
              </a:rPr>
              <a:t>    </a:t>
            </a:r>
          </a:p>
        </p:txBody>
      </p:sp>
      <p:sp>
        <p:nvSpPr>
          <p:cNvPr id="21508" name="Rectangle 2"/>
          <p:cNvSpPr>
            <a:spLocks noGrp="1" noChangeArrowheads="1"/>
          </p:cNvSpPr>
          <p:nvPr>
            <p:ph type="title"/>
          </p:nvPr>
        </p:nvSpPr>
        <p:spPr/>
        <p:txBody>
          <a:bodyPr/>
          <a:lstStyle/>
          <a:p>
            <a:r>
              <a:rPr lang="en-GB" smtClean="0"/>
              <a:t>So what’s going on?</a:t>
            </a:r>
          </a:p>
        </p:txBody>
      </p:sp>
      <p:sp>
        <p:nvSpPr>
          <p:cNvPr id="125955" name="Rectangle 3"/>
          <p:cNvSpPr>
            <a:spLocks noGrp="1" noChangeArrowheads="1"/>
          </p:cNvSpPr>
          <p:nvPr>
            <p:ph type="body" sz="half" idx="1"/>
          </p:nvPr>
        </p:nvSpPr>
        <p:spPr>
          <a:xfrm>
            <a:off x="914400" y="1600200"/>
            <a:ext cx="3810000" cy="609600"/>
          </a:xfrm>
        </p:spPr>
        <p:txBody>
          <a:bodyPr/>
          <a:lstStyle/>
          <a:p>
            <a:pPr algn="ctr">
              <a:buSzTx/>
              <a:buFont typeface="Wingdings" pitchFamily="2" charset="2"/>
              <a:buChar char="§"/>
              <a:defRPr/>
            </a:pPr>
            <a:r>
              <a:rPr lang="en-GB" sz="2400" dirty="0" smtClean="0"/>
              <a:t>Fact type statements</a:t>
            </a:r>
          </a:p>
        </p:txBody>
      </p:sp>
      <p:sp>
        <p:nvSpPr>
          <p:cNvPr id="125956" name="Rectangle 4"/>
          <p:cNvSpPr>
            <a:spLocks noGrp="1" noChangeArrowheads="1"/>
          </p:cNvSpPr>
          <p:nvPr>
            <p:ph type="body" sz="half" idx="2"/>
          </p:nvPr>
        </p:nvSpPr>
        <p:spPr>
          <a:xfrm>
            <a:off x="4932363" y="1600200"/>
            <a:ext cx="4135437" cy="990600"/>
          </a:xfrm>
        </p:spPr>
        <p:txBody>
          <a:bodyPr/>
          <a:lstStyle/>
          <a:p>
            <a:pPr algn="ctr">
              <a:buSzTx/>
              <a:buFont typeface="Wingdings" pitchFamily="2" charset="2"/>
              <a:buChar char="§"/>
              <a:defRPr/>
            </a:pPr>
            <a:r>
              <a:rPr lang="en-GB" sz="2400" dirty="0" smtClean="0"/>
              <a:t>Belief type statements</a:t>
            </a:r>
          </a:p>
        </p:txBody>
      </p:sp>
      <p:sp>
        <p:nvSpPr>
          <p:cNvPr id="125957" name="Line 5"/>
          <p:cNvSpPr>
            <a:spLocks noChangeShapeType="1"/>
          </p:cNvSpPr>
          <p:nvPr/>
        </p:nvSpPr>
        <p:spPr bwMode="auto">
          <a:xfrm>
            <a:off x="4953000" y="1524000"/>
            <a:ext cx="0" cy="47244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58" name="Text Box 6"/>
          <p:cNvSpPr txBox="1">
            <a:spLocks noChangeArrowheads="1"/>
          </p:cNvSpPr>
          <p:nvPr/>
        </p:nvSpPr>
        <p:spPr bwMode="auto">
          <a:xfrm>
            <a:off x="1295400" y="2133600"/>
            <a:ext cx="2743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GB" sz="2400" dirty="0"/>
              <a:t>A fact-type statement...</a:t>
            </a:r>
          </a:p>
        </p:txBody>
      </p:sp>
      <p:sp>
        <p:nvSpPr>
          <p:cNvPr id="125959" name="Text Box 7"/>
          <p:cNvSpPr txBox="1">
            <a:spLocks noChangeArrowheads="1"/>
          </p:cNvSpPr>
          <p:nvPr/>
        </p:nvSpPr>
        <p:spPr bwMode="auto">
          <a:xfrm>
            <a:off x="5435600" y="2393867"/>
            <a:ext cx="2895600" cy="88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spcBef>
                <a:spcPct val="50000"/>
              </a:spcBef>
              <a:defRPr/>
            </a:pPr>
            <a:r>
              <a:rPr lang="en-GB" sz="2400" dirty="0"/>
              <a:t>A belief-type statement...</a:t>
            </a:r>
          </a:p>
        </p:txBody>
      </p:sp>
      <p:sp>
        <p:nvSpPr>
          <p:cNvPr id="125960" name="Text Box 8"/>
          <p:cNvSpPr txBox="1">
            <a:spLocks noChangeArrowheads="1"/>
          </p:cNvSpPr>
          <p:nvPr/>
        </p:nvSpPr>
        <p:spPr bwMode="auto">
          <a:xfrm>
            <a:off x="1066800" y="3124200"/>
            <a:ext cx="36576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defRPr/>
            </a:pPr>
            <a:r>
              <a:rPr lang="en-GB" sz="2400" dirty="0"/>
              <a:t> can be proved or disproved, scientifically, historically or empirically,</a:t>
            </a:r>
          </a:p>
          <a:p>
            <a:pPr>
              <a:spcBef>
                <a:spcPct val="50000"/>
              </a:spcBef>
              <a:buFontTx/>
              <a:buChar char="•"/>
              <a:defRPr/>
            </a:pPr>
            <a:r>
              <a:rPr lang="en-GB" sz="2400" dirty="0"/>
              <a:t> or is reporting of personal experience.</a:t>
            </a:r>
          </a:p>
        </p:txBody>
      </p:sp>
      <p:sp>
        <p:nvSpPr>
          <p:cNvPr id="125961" name="Text Box 9"/>
          <p:cNvSpPr txBox="1">
            <a:spLocks noChangeArrowheads="1"/>
          </p:cNvSpPr>
          <p:nvPr/>
        </p:nvSpPr>
        <p:spPr bwMode="auto">
          <a:xfrm>
            <a:off x="5435600" y="3500438"/>
            <a:ext cx="3352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defRPr/>
            </a:pPr>
            <a:r>
              <a:rPr lang="en-GB" sz="2400" dirty="0"/>
              <a:t> requires faith on the part of the believer or believing community.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 calcmode="lin" valueType="num">
                                      <p:cBhvr additive="base">
                                        <p:cTn id="7" dur="500" fill="hold"/>
                                        <p:tgtEl>
                                          <p:spTgt spid="1259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59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5956">
                                            <p:txEl>
                                              <p:pRg st="0" end="0"/>
                                            </p:txEl>
                                          </p:spTgt>
                                        </p:tgtEl>
                                        <p:attrNameLst>
                                          <p:attrName>style.visibility</p:attrName>
                                        </p:attrNameLst>
                                      </p:cBhvr>
                                      <p:to>
                                        <p:strVal val="visible"/>
                                      </p:to>
                                    </p:set>
                                    <p:anim calcmode="lin" valueType="num">
                                      <p:cBhvr additive="base">
                                        <p:cTn id="13" dur="500" fill="hold"/>
                                        <p:tgtEl>
                                          <p:spTgt spid="12595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595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25957"/>
                                        </p:tgtEl>
                                        <p:attrNameLst>
                                          <p:attrName>style.visibility</p:attrName>
                                        </p:attrNameLst>
                                      </p:cBhvr>
                                      <p:to>
                                        <p:strVal val="visible"/>
                                      </p:to>
                                    </p:set>
                                    <p:anim calcmode="lin" valueType="num">
                                      <p:cBhvr additive="base">
                                        <p:cTn id="19" dur="500" fill="hold"/>
                                        <p:tgtEl>
                                          <p:spTgt spid="125957"/>
                                        </p:tgtEl>
                                        <p:attrNameLst>
                                          <p:attrName>ppt_x</p:attrName>
                                        </p:attrNameLst>
                                      </p:cBhvr>
                                      <p:tavLst>
                                        <p:tav tm="0">
                                          <p:val>
                                            <p:strVal val="#ppt_x"/>
                                          </p:val>
                                        </p:tav>
                                        <p:tav tm="100000">
                                          <p:val>
                                            <p:strVal val="#ppt_x"/>
                                          </p:val>
                                        </p:tav>
                                      </p:tavLst>
                                    </p:anim>
                                    <p:anim calcmode="lin" valueType="num">
                                      <p:cBhvr additive="base">
                                        <p:cTn id="20" dur="500" fill="hold"/>
                                        <p:tgtEl>
                                          <p:spTgt spid="125957"/>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5958"/>
                                        </p:tgtEl>
                                        <p:attrNameLst>
                                          <p:attrName>style.visibility</p:attrName>
                                        </p:attrNameLst>
                                      </p:cBhvr>
                                      <p:to>
                                        <p:strVal val="visible"/>
                                      </p:to>
                                    </p:set>
                                    <p:anim calcmode="lin" valueType="num">
                                      <p:cBhvr additive="base">
                                        <p:cTn id="25" dur="500" fill="hold"/>
                                        <p:tgtEl>
                                          <p:spTgt spid="125958"/>
                                        </p:tgtEl>
                                        <p:attrNameLst>
                                          <p:attrName>ppt_x</p:attrName>
                                        </p:attrNameLst>
                                      </p:cBhvr>
                                      <p:tavLst>
                                        <p:tav tm="0">
                                          <p:val>
                                            <p:strVal val="0-#ppt_w/2"/>
                                          </p:val>
                                        </p:tav>
                                        <p:tav tm="100000">
                                          <p:val>
                                            <p:strVal val="#ppt_x"/>
                                          </p:val>
                                        </p:tav>
                                      </p:tavLst>
                                    </p:anim>
                                    <p:anim calcmode="lin" valueType="num">
                                      <p:cBhvr additive="base">
                                        <p:cTn id="26" dur="500" fill="hold"/>
                                        <p:tgtEl>
                                          <p:spTgt spid="12595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5960">
                                            <p:txEl>
                                              <p:pRg st="0" end="0"/>
                                            </p:txEl>
                                          </p:spTgt>
                                        </p:tgtEl>
                                        <p:attrNameLst>
                                          <p:attrName>style.visibility</p:attrName>
                                        </p:attrNameLst>
                                      </p:cBhvr>
                                      <p:to>
                                        <p:strVal val="visible"/>
                                      </p:to>
                                    </p:set>
                                    <p:anim calcmode="lin" valueType="num">
                                      <p:cBhvr additive="base">
                                        <p:cTn id="31" dur="500" fill="hold"/>
                                        <p:tgtEl>
                                          <p:spTgt spid="125960">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596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5960">
                                            <p:txEl>
                                              <p:pRg st="1" end="1"/>
                                            </p:txEl>
                                          </p:spTgt>
                                        </p:tgtEl>
                                        <p:attrNameLst>
                                          <p:attrName>style.visibility</p:attrName>
                                        </p:attrNameLst>
                                      </p:cBhvr>
                                      <p:to>
                                        <p:strVal val="visible"/>
                                      </p:to>
                                    </p:set>
                                    <p:anim calcmode="lin" valueType="num">
                                      <p:cBhvr additive="base">
                                        <p:cTn id="37" dur="500" fill="hold"/>
                                        <p:tgtEl>
                                          <p:spTgt spid="125960">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596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25959"/>
                                        </p:tgtEl>
                                        <p:attrNameLst>
                                          <p:attrName>style.visibility</p:attrName>
                                        </p:attrNameLst>
                                      </p:cBhvr>
                                      <p:to>
                                        <p:strVal val="visible"/>
                                      </p:to>
                                    </p:set>
                                    <p:anim calcmode="lin" valueType="num">
                                      <p:cBhvr additive="base">
                                        <p:cTn id="43" dur="500" fill="hold"/>
                                        <p:tgtEl>
                                          <p:spTgt spid="125959"/>
                                        </p:tgtEl>
                                        <p:attrNameLst>
                                          <p:attrName>ppt_x</p:attrName>
                                        </p:attrNameLst>
                                      </p:cBhvr>
                                      <p:tavLst>
                                        <p:tav tm="0">
                                          <p:val>
                                            <p:strVal val="1+#ppt_w/2"/>
                                          </p:val>
                                        </p:tav>
                                        <p:tav tm="100000">
                                          <p:val>
                                            <p:strVal val="#ppt_x"/>
                                          </p:val>
                                        </p:tav>
                                      </p:tavLst>
                                    </p:anim>
                                    <p:anim calcmode="lin" valueType="num">
                                      <p:cBhvr additive="base">
                                        <p:cTn id="44" dur="500" fill="hold"/>
                                        <p:tgtEl>
                                          <p:spTgt spid="125959"/>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25961"/>
                                        </p:tgtEl>
                                        <p:attrNameLst>
                                          <p:attrName>style.visibility</p:attrName>
                                        </p:attrNameLst>
                                      </p:cBhvr>
                                      <p:to>
                                        <p:strVal val="visible"/>
                                      </p:to>
                                    </p:set>
                                    <p:anim calcmode="lin" valueType="num">
                                      <p:cBhvr additive="base">
                                        <p:cTn id="49" dur="500" fill="hold"/>
                                        <p:tgtEl>
                                          <p:spTgt spid="125961"/>
                                        </p:tgtEl>
                                        <p:attrNameLst>
                                          <p:attrName>ppt_x</p:attrName>
                                        </p:attrNameLst>
                                      </p:cBhvr>
                                      <p:tavLst>
                                        <p:tav tm="0">
                                          <p:val>
                                            <p:strVal val="1+#ppt_w/2"/>
                                          </p:val>
                                        </p:tav>
                                        <p:tav tm="100000">
                                          <p:val>
                                            <p:strVal val="#ppt_x"/>
                                          </p:val>
                                        </p:tav>
                                      </p:tavLst>
                                    </p:anim>
                                    <p:anim calcmode="lin" valueType="num">
                                      <p:cBhvr additive="base">
                                        <p:cTn id="50" dur="500" fill="hold"/>
                                        <p:tgtEl>
                                          <p:spTgt spid="1259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autoUpdateAnimBg="0"/>
      <p:bldP spid="125956" grpId="0" build="p" autoUpdateAnimBg="0"/>
      <p:bldP spid="125957" grpId="0" animBg="1"/>
      <p:bldP spid="125958" grpId="0" autoUpdateAnimBg="0"/>
      <p:bldP spid="125959" grpId="0" autoUpdateAnimBg="0"/>
      <p:bldP spid="125960" grpId="0" build="p" autoUpdateAnimBg="0"/>
      <p:bldP spid="125961"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Slide Number Placeholder 4"/>
          <p:cNvSpPr>
            <a:spLocks noGrp="1"/>
          </p:cNvSpPr>
          <p:nvPr>
            <p:ph type="sldNum" sz="quarter" idx="4294967295"/>
          </p:nvPr>
        </p:nvSpPr>
        <p:spPr>
          <a:xfrm>
            <a:off x="7010400" y="6248400"/>
            <a:ext cx="1905000" cy="457200"/>
          </a:xfrm>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234528D-C485-49E3-8391-83619652BFB7}" type="slidenum">
              <a:rPr lang="en-US" sz="1400">
                <a:latin typeface="Arial" charset="0"/>
              </a:rPr>
              <a:pPr/>
              <a:t>31</a:t>
            </a:fld>
            <a:r>
              <a:rPr lang="en-US" sz="1400">
                <a:latin typeface="Arial" charset="0"/>
              </a:rPr>
              <a:t>    </a:t>
            </a:r>
          </a:p>
        </p:txBody>
      </p:sp>
      <p:sp>
        <p:nvSpPr>
          <p:cNvPr id="22532" name="Rectangle 1026"/>
          <p:cNvSpPr>
            <a:spLocks noGrp="1" noChangeArrowheads="1"/>
          </p:cNvSpPr>
          <p:nvPr>
            <p:ph type="title"/>
          </p:nvPr>
        </p:nvSpPr>
        <p:spPr>
          <a:xfrm>
            <a:off x="250825" y="457200"/>
            <a:ext cx="8435975" cy="1143000"/>
          </a:xfrm>
        </p:spPr>
        <p:txBody>
          <a:bodyPr/>
          <a:lstStyle/>
          <a:p>
            <a:r>
              <a:rPr lang="en-AU" smtClean="0"/>
              <a:t>Implications</a:t>
            </a:r>
            <a:endParaRPr lang="en-AU" smtClean="0">
              <a:latin typeface="Impact" pitchFamily="34" charset="0"/>
            </a:endParaRPr>
          </a:p>
        </p:txBody>
      </p:sp>
      <p:sp>
        <p:nvSpPr>
          <p:cNvPr id="30723" name="Rectangle 1027"/>
          <p:cNvSpPr>
            <a:spLocks noGrp="1" noChangeArrowheads="1"/>
          </p:cNvSpPr>
          <p:nvPr>
            <p:ph type="body" idx="1"/>
          </p:nvPr>
        </p:nvSpPr>
        <p:spPr>
          <a:xfrm>
            <a:off x="1173163" y="1752600"/>
            <a:ext cx="7772400" cy="4772025"/>
          </a:xfrm>
        </p:spPr>
        <p:txBody>
          <a:bodyPr/>
          <a:lstStyle/>
          <a:p>
            <a:pPr>
              <a:lnSpc>
                <a:spcPct val="90000"/>
              </a:lnSpc>
              <a:buSzTx/>
              <a:buFont typeface="Wingdings" pitchFamily="2" charset="2"/>
              <a:buChar char="§"/>
              <a:tabLst>
                <a:tab pos="857250" algn="l"/>
              </a:tabLst>
            </a:pPr>
            <a:r>
              <a:rPr lang="en-AU" smtClean="0"/>
              <a:t>Rarely, if ever, are these pronouns appropriate.</a:t>
            </a:r>
          </a:p>
          <a:p>
            <a:pPr>
              <a:lnSpc>
                <a:spcPct val="90000"/>
              </a:lnSpc>
              <a:buFont typeface="Monotype Sorts" pitchFamily="2" charset="2"/>
              <a:buNone/>
              <a:tabLst>
                <a:tab pos="857250" algn="l"/>
              </a:tabLst>
            </a:pPr>
            <a:r>
              <a:rPr lang="en-AU" smtClean="0"/>
              <a:t>		WE,	  	</a:t>
            </a:r>
            <a:r>
              <a:rPr lang="en-AU" i="1" smtClean="0"/>
              <a:t>(e.g.  We know God </a:t>
            </a:r>
            <a:br>
              <a:rPr lang="en-AU" i="1" smtClean="0"/>
            </a:br>
            <a:r>
              <a:rPr lang="en-AU" i="1" smtClean="0"/>
              <a:t>				made the world)</a:t>
            </a:r>
          </a:p>
          <a:p>
            <a:pPr>
              <a:lnSpc>
                <a:spcPct val="90000"/>
              </a:lnSpc>
              <a:buFont typeface="Monotype Sorts" pitchFamily="2" charset="2"/>
              <a:buNone/>
              <a:tabLst>
                <a:tab pos="857250" algn="l"/>
              </a:tabLst>
            </a:pPr>
            <a:r>
              <a:rPr lang="en-AU" i="1" smtClean="0"/>
              <a:t>		</a:t>
            </a:r>
            <a:r>
              <a:rPr lang="en-AU" smtClean="0"/>
              <a:t>OUR,		</a:t>
            </a:r>
            <a:r>
              <a:rPr lang="en-AU" i="1" smtClean="0"/>
              <a:t>(e.g.  Our church is </a:t>
            </a:r>
            <a:br>
              <a:rPr lang="en-AU" i="1" smtClean="0"/>
            </a:br>
            <a:r>
              <a:rPr lang="en-AU" i="1" smtClean="0"/>
              <a:t>				St Peter’s)  </a:t>
            </a:r>
            <a:br>
              <a:rPr lang="en-AU" i="1" smtClean="0"/>
            </a:br>
            <a:r>
              <a:rPr lang="en-AU" smtClean="0"/>
              <a:t>or</a:t>
            </a:r>
            <a:endParaRPr lang="en-AU" i="1" smtClean="0"/>
          </a:p>
          <a:p>
            <a:pPr>
              <a:lnSpc>
                <a:spcPct val="90000"/>
              </a:lnSpc>
              <a:buFont typeface="Monotype Sorts" pitchFamily="2" charset="2"/>
              <a:buNone/>
              <a:tabLst>
                <a:tab pos="857250" algn="l"/>
              </a:tabLst>
            </a:pPr>
            <a:r>
              <a:rPr lang="en-AU" i="1" smtClean="0"/>
              <a:t>		</a:t>
            </a:r>
            <a:r>
              <a:rPr lang="en-AU" smtClean="0"/>
              <a:t>US,	  	</a:t>
            </a:r>
            <a:r>
              <a:rPr lang="en-AU" i="1" smtClean="0"/>
              <a:t>(e.g.  Jesus died for us)</a:t>
            </a:r>
          </a:p>
          <a:p>
            <a:pPr>
              <a:lnSpc>
                <a:spcPct val="90000"/>
              </a:lnSpc>
              <a:buFont typeface="Monotype Sorts" pitchFamily="2" charset="2"/>
              <a:buNone/>
              <a:tabLst>
                <a:tab pos="857250" algn="l"/>
              </a:tabLst>
            </a:pPr>
            <a:r>
              <a:rPr lang="en-AU" smtClean="0"/>
              <a:t>	</a:t>
            </a:r>
          </a:p>
        </p:txBody>
      </p:sp>
    </p:spTree>
  </p:cSld>
  <p:clrMapOvr>
    <a:masterClrMapping/>
  </p:clrMapOvr>
  <p:transition advTm="36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additive="base">
                                        <p:cTn id="31" dur="500" fill="hold"/>
                                        <p:tgtEl>
                                          <p:spTgt spid="307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Slide Number Placeholder 5"/>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C88B7AD-0895-4ACA-927A-E5A55ABB5DE6}" type="slidenum">
              <a:rPr lang="en-US" sz="1400">
                <a:latin typeface="Arial" charset="0"/>
              </a:rPr>
              <a:pPr/>
              <a:t>32</a:t>
            </a:fld>
            <a:r>
              <a:rPr lang="en-US" sz="1400">
                <a:latin typeface="Arial" charset="0"/>
              </a:rPr>
              <a:t>    </a:t>
            </a:r>
          </a:p>
        </p:txBody>
      </p:sp>
      <p:sp>
        <p:nvSpPr>
          <p:cNvPr id="23556" name="Rectangle 2"/>
          <p:cNvSpPr>
            <a:spLocks noGrp="1" noChangeArrowheads="1"/>
          </p:cNvSpPr>
          <p:nvPr>
            <p:ph type="title"/>
          </p:nvPr>
        </p:nvSpPr>
        <p:spPr>
          <a:xfrm>
            <a:off x="838200" y="457200"/>
            <a:ext cx="7772400" cy="1143000"/>
          </a:xfrm>
        </p:spPr>
        <p:txBody>
          <a:bodyPr/>
          <a:lstStyle/>
          <a:p>
            <a:r>
              <a:rPr lang="en-AU" smtClean="0"/>
              <a:t>The Solution to these dilemmas?</a:t>
            </a:r>
            <a:endParaRPr lang="en-AU" smtClean="0">
              <a:latin typeface="Impact" pitchFamily="34" charset="0"/>
            </a:endParaRPr>
          </a:p>
        </p:txBody>
      </p:sp>
      <p:pic>
        <p:nvPicPr>
          <p:cNvPr id="33805" name="Picture 13" descr="BIGHEAD"/>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043792" y="2044430"/>
            <a:ext cx="3219450" cy="4114800"/>
          </a:xfrm>
        </p:spPr>
      </p:pic>
      <p:sp>
        <p:nvSpPr>
          <p:cNvPr id="33799" name="Text Box 7"/>
          <p:cNvSpPr txBox="1">
            <a:spLocks noChangeArrowheads="1"/>
          </p:cNvSpPr>
          <p:nvPr/>
        </p:nvSpPr>
        <p:spPr bwMode="auto">
          <a:xfrm>
            <a:off x="5205717" y="2833991"/>
            <a:ext cx="144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AU" sz="3200" b="1" i="1" dirty="0">
                <a:latin typeface="Abadi MT Condensed Extra Bold" pitchFamily="34" charset="0"/>
              </a:rPr>
              <a:t>Well?</a:t>
            </a:r>
            <a:endParaRPr lang="en-AU" sz="3600" dirty="0">
              <a:latin typeface="Impact" pitchFamily="34" charset="0"/>
            </a:endParaRPr>
          </a:p>
        </p:txBody>
      </p:sp>
    </p:spTree>
  </p:cSld>
  <p:clrMapOvr>
    <a:masterClrMapping/>
  </p:clrMapOvr>
  <p:transition advTm="352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33805"/>
                                        </p:tgtEl>
                                        <p:attrNameLst>
                                          <p:attrName>style.visibility</p:attrName>
                                        </p:attrNameLst>
                                      </p:cBhvr>
                                      <p:to>
                                        <p:strVal val="visible"/>
                                      </p:to>
                                    </p:set>
                                    <p:anim calcmode="lin" valueType="num">
                                      <p:cBhvr additive="base">
                                        <p:cTn id="7" dur="500" fill="hold"/>
                                        <p:tgtEl>
                                          <p:spTgt spid="33805"/>
                                        </p:tgtEl>
                                        <p:attrNameLst>
                                          <p:attrName>ppt_x</p:attrName>
                                        </p:attrNameLst>
                                      </p:cBhvr>
                                      <p:tavLst>
                                        <p:tav tm="0">
                                          <p:val>
                                            <p:strVal val="0-#ppt_w/2"/>
                                          </p:val>
                                        </p:tav>
                                        <p:tav tm="100000">
                                          <p:val>
                                            <p:strVal val="#ppt_x"/>
                                          </p:val>
                                        </p:tav>
                                      </p:tavLst>
                                    </p:anim>
                                    <p:anim calcmode="lin" valueType="num">
                                      <p:cBhvr additive="base">
                                        <p:cTn id="8" dur="500" fill="hold"/>
                                        <p:tgtEl>
                                          <p:spTgt spid="3380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9" presetClass="entr" presetSubtype="10" fill="hold" grpId="0" nodeType="afterEffect">
                                  <p:stCondLst>
                                    <p:cond delay="0"/>
                                  </p:stCondLst>
                                  <p:childTnLst>
                                    <p:set>
                                      <p:cBhvr>
                                        <p:cTn id="11" dur="1" fill="hold">
                                          <p:stCondLst>
                                            <p:cond delay="0"/>
                                          </p:stCondLst>
                                        </p:cTn>
                                        <p:tgtEl>
                                          <p:spTgt spid="33799"/>
                                        </p:tgtEl>
                                        <p:attrNameLst>
                                          <p:attrName>style.visibility</p:attrName>
                                        </p:attrNameLst>
                                      </p:cBhvr>
                                      <p:to>
                                        <p:strVal val="visible"/>
                                      </p:to>
                                    </p:set>
                                    <p:anim calcmode="lin" valueType="num">
                                      <p:cBhvr>
                                        <p:cTn id="12" dur="5000" fill="hold"/>
                                        <p:tgtEl>
                                          <p:spTgt spid="33799"/>
                                        </p:tgtEl>
                                        <p:attrNameLst>
                                          <p:attrName>ppt_w</p:attrName>
                                        </p:attrNameLst>
                                      </p:cBhvr>
                                      <p:tavLst>
                                        <p:tav tm="0" fmla="#ppt_w*sin(2.5*pi*$)">
                                          <p:val>
                                            <p:fltVal val="0"/>
                                          </p:val>
                                        </p:tav>
                                        <p:tav tm="100000">
                                          <p:val>
                                            <p:fltVal val="1"/>
                                          </p:val>
                                        </p:tav>
                                      </p:tavLst>
                                    </p:anim>
                                    <p:anim calcmode="lin" valueType="num">
                                      <p:cBhvr>
                                        <p:cTn id="13" dur="5000" fill="hold"/>
                                        <p:tgtEl>
                                          <p:spTgt spid="337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5" grpId="0" autoUpdateAnimBg="0"/>
      <p:bldP spid="33799"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Slide Number Placeholder 4"/>
          <p:cNvSpPr>
            <a:spLocks noGrp="1"/>
          </p:cNvSpPr>
          <p:nvPr>
            <p:ph type="sldNum" sz="quarter" idx="4294967295"/>
          </p:nvPr>
        </p:nvSpPr>
        <p:spPr>
          <a:xfrm>
            <a:off x="7010400" y="6248400"/>
            <a:ext cx="1905000" cy="457200"/>
          </a:xfrm>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24E2B68-0531-4E31-B837-8F5E444AB563}" type="slidenum">
              <a:rPr lang="en-US" sz="1400">
                <a:latin typeface="Arial" charset="0"/>
              </a:rPr>
              <a:pPr/>
              <a:t>33</a:t>
            </a:fld>
            <a:r>
              <a:rPr lang="en-US" sz="1400">
                <a:latin typeface="Arial" charset="0"/>
              </a:rPr>
              <a:t>    </a:t>
            </a:r>
          </a:p>
        </p:txBody>
      </p:sp>
      <p:sp>
        <p:nvSpPr>
          <p:cNvPr id="34818" name="Rectangle 2"/>
          <p:cNvSpPr>
            <a:spLocks noGrp="1" noChangeArrowheads="1"/>
          </p:cNvSpPr>
          <p:nvPr>
            <p:ph type="title"/>
          </p:nvPr>
        </p:nvSpPr>
        <p:spPr>
          <a:xfrm>
            <a:off x="914400" y="457200"/>
            <a:ext cx="7772400" cy="1143000"/>
          </a:xfrm>
        </p:spPr>
        <p:txBody>
          <a:bodyPr/>
          <a:lstStyle/>
          <a:p>
            <a:r>
              <a:rPr lang="en-AU" smtClean="0"/>
              <a:t>What is Owning?</a:t>
            </a:r>
            <a:endParaRPr lang="en-AU" smtClean="0">
              <a:latin typeface="Impact" pitchFamily="34" charset="0"/>
            </a:endParaRPr>
          </a:p>
        </p:txBody>
      </p:sp>
      <p:sp>
        <p:nvSpPr>
          <p:cNvPr id="34819" name="Rectangle 3"/>
          <p:cNvSpPr>
            <a:spLocks noGrp="1" noChangeArrowheads="1"/>
          </p:cNvSpPr>
          <p:nvPr>
            <p:ph type="body" idx="1"/>
          </p:nvPr>
        </p:nvSpPr>
        <p:spPr>
          <a:xfrm>
            <a:off x="762000" y="1828800"/>
            <a:ext cx="8001000" cy="4114800"/>
          </a:xfrm>
        </p:spPr>
        <p:txBody>
          <a:bodyPr/>
          <a:lstStyle/>
          <a:p>
            <a:r>
              <a:rPr lang="en-AU" smtClean="0"/>
              <a:t>Owning is when I claim a belief as mine and present it to the students for consideration.</a:t>
            </a:r>
          </a:p>
          <a:p>
            <a:pPr>
              <a:buFont typeface="Monotype Sorts" pitchFamily="2" charset="2"/>
              <a:buNone/>
            </a:pPr>
            <a:r>
              <a:rPr lang="en-AU" smtClean="0"/>
              <a:t>	Owned statements begin with phrases like</a:t>
            </a:r>
          </a:p>
          <a:p>
            <a:pPr>
              <a:lnSpc>
                <a:spcPct val="90000"/>
              </a:lnSpc>
              <a:buFont typeface="Monotype Sorts" pitchFamily="2" charset="2"/>
              <a:buNone/>
            </a:pPr>
            <a:r>
              <a:rPr lang="en-AU" smtClean="0"/>
              <a:t>	</a:t>
            </a:r>
            <a:r>
              <a:rPr lang="en-AU" i="1" smtClean="0"/>
              <a:t>I believe...		I think...</a:t>
            </a:r>
          </a:p>
          <a:p>
            <a:pPr>
              <a:lnSpc>
                <a:spcPct val="90000"/>
              </a:lnSpc>
              <a:buFont typeface="Monotype Sorts" pitchFamily="2" charset="2"/>
              <a:buNone/>
            </a:pPr>
            <a:r>
              <a:rPr lang="en-AU" i="1" smtClean="0"/>
              <a:t>	I feel...			In my experience...   </a:t>
            </a:r>
          </a:p>
          <a:p>
            <a:pPr>
              <a:lnSpc>
                <a:spcPct val="90000"/>
              </a:lnSpc>
              <a:buFont typeface="Monotype Sorts" pitchFamily="2" charset="2"/>
              <a:buNone/>
            </a:pPr>
            <a:r>
              <a:rPr lang="en-AU" i="1" smtClean="0"/>
              <a:t>	It seems to me...</a:t>
            </a:r>
          </a:p>
          <a:p>
            <a:endParaRPr lang="en-AU" i="1" smtClean="0">
              <a:latin typeface="Impact" pitchFamily="34" charset="0"/>
            </a:endParaRPr>
          </a:p>
        </p:txBody>
      </p:sp>
    </p:spTree>
  </p:cSld>
  <p:clrMapOvr>
    <a:masterClrMapping/>
  </p:clrMapOvr>
  <p:transition advTm="427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0-#ppt_w/2"/>
                                          </p:val>
                                        </p:tav>
                                        <p:tav tm="100000">
                                          <p:val>
                                            <p:strVal val="#ppt_x"/>
                                          </p:val>
                                        </p:tav>
                                      </p:tavLst>
                                    </p:anim>
                                    <p:anim calcmode="lin" valueType="num">
                                      <p:cBhvr additive="base">
                                        <p:cTn id="8" dur="500" fill="hold"/>
                                        <p:tgtEl>
                                          <p:spTgt spid="348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4819">
                                            <p:txEl>
                                              <p:pRg st="0" end="0"/>
                                            </p:txEl>
                                          </p:spTgt>
                                        </p:tgtEl>
                                        <p:attrNameLst>
                                          <p:attrName>style.visibility</p:attrName>
                                        </p:attrNameLst>
                                      </p:cBhvr>
                                      <p:to>
                                        <p:strVal val="visible"/>
                                      </p:to>
                                    </p:set>
                                    <p:anim calcmode="lin" valueType="num">
                                      <p:cBhvr additive="base">
                                        <p:cTn id="13" dur="500" fill="hold"/>
                                        <p:tgtEl>
                                          <p:spTgt spid="3481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4819">
                                            <p:txEl>
                                              <p:pRg st="1" end="1"/>
                                            </p:txEl>
                                          </p:spTgt>
                                        </p:tgtEl>
                                        <p:attrNameLst>
                                          <p:attrName>style.visibility</p:attrName>
                                        </p:attrNameLst>
                                      </p:cBhvr>
                                      <p:to>
                                        <p:strVal val="visible"/>
                                      </p:to>
                                    </p:set>
                                    <p:anim calcmode="lin" valueType="num">
                                      <p:cBhvr additive="base">
                                        <p:cTn id="19" dur="500" fill="hold"/>
                                        <p:tgtEl>
                                          <p:spTgt spid="34819">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4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4819">
                                            <p:txEl>
                                              <p:pRg st="2" end="2"/>
                                            </p:txEl>
                                          </p:spTgt>
                                        </p:tgtEl>
                                        <p:attrNameLst>
                                          <p:attrName>style.visibility</p:attrName>
                                        </p:attrNameLst>
                                      </p:cBhvr>
                                      <p:to>
                                        <p:strVal val="visible"/>
                                      </p:to>
                                    </p:set>
                                    <p:anim calcmode="lin" valueType="num">
                                      <p:cBhvr additive="base">
                                        <p:cTn id="25" dur="500" fill="hold"/>
                                        <p:tgtEl>
                                          <p:spTgt spid="34819">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48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4819">
                                            <p:txEl>
                                              <p:pRg st="3" end="3"/>
                                            </p:txEl>
                                          </p:spTgt>
                                        </p:tgtEl>
                                        <p:attrNameLst>
                                          <p:attrName>style.visibility</p:attrName>
                                        </p:attrNameLst>
                                      </p:cBhvr>
                                      <p:to>
                                        <p:strVal val="visible"/>
                                      </p:to>
                                    </p:set>
                                    <p:anim calcmode="lin" valueType="num">
                                      <p:cBhvr additive="base">
                                        <p:cTn id="31" dur="500" fill="hold"/>
                                        <p:tgtEl>
                                          <p:spTgt spid="34819">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48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4819">
                                            <p:txEl>
                                              <p:pRg st="4" end="4"/>
                                            </p:txEl>
                                          </p:spTgt>
                                        </p:tgtEl>
                                        <p:attrNameLst>
                                          <p:attrName>style.visibility</p:attrName>
                                        </p:attrNameLst>
                                      </p:cBhvr>
                                      <p:to>
                                        <p:strVal val="visible"/>
                                      </p:to>
                                    </p:set>
                                    <p:anim calcmode="lin" valueType="num">
                                      <p:cBhvr additive="base">
                                        <p:cTn id="37" dur="500" fill="hold"/>
                                        <p:tgtEl>
                                          <p:spTgt spid="34819">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481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19"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Slide Number Placeholder 4"/>
          <p:cNvSpPr>
            <a:spLocks noGrp="1"/>
          </p:cNvSpPr>
          <p:nvPr>
            <p:ph type="sldNum" sz="quarter" idx="4294967295"/>
          </p:nvPr>
        </p:nvSpPr>
        <p:spPr>
          <a:xfrm>
            <a:off x="7010400" y="6248400"/>
            <a:ext cx="1905000" cy="457200"/>
          </a:xfrm>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D315E50-2744-4C43-8D52-E30DFBFCBD63}" type="slidenum">
              <a:rPr lang="en-US" sz="1400">
                <a:latin typeface="Arial" charset="0"/>
              </a:rPr>
              <a:pPr/>
              <a:t>34</a:t>
            </a:fld>
            <a:r>
              <a:rPr lang="en-US" sz="1400">
                <a:latin typeface="Arial" charset="0"/>
              </a:rPr>
              <a:t>    </a:t>
            </a:r>
          </a:p>
        </p:txBody>
      </p:sp>
      <p:sp>
        <p:nvSpPr>
          <p:cNvPr id="35842" name="Rectangle 2"/>
          <p:cNvSpPr>
            <a:spLocks noGrp="1" noChangeArrowheads="1"/>
          </p:cNvSpPr>
          <p:nvPr>
            <p:ph type="title"/>
          </p:nvPr>
        </p:nvSpPr>
        <p:spPr>
          <a:xfrm>
            <a:off x="685800" y="457200"/>
            <a:ext cx="7772400" cy="1227138"/>
          </a:xfrm>
        </p:spPr>
        <p:txBody>
          <a:bodyPr/>
          <a:lstStyle/>
          <a:p>
            <a:r>
              <a:rPr lang="en-AU" smtClean="0"/>
              <a:t>What is Grounding?</a:t>
            </a:r>
            <a:endParaRPr lang="en-AU" smtClean="0">
              <a:latin typeface="Impact" pitchFamily="34" charset="0"/>
            </a:endParaRPr>
          </a:p>
        </p:txBody>
      </p:sp>
      <p:sp>
        <p:nvSpPr>
          <p:cNvPr id="35843" name="Rectangle 3"/>
          <p:cNvSpPr>
            <a:spLocks noGrp="1" noChangeArrowheads="1"/>
          </p:cNvSpPr>
          <p:nvPr>
            <p:ph type="body" idx="1"/>
          </p:nvPr>
        </p:nvSpPr>
        <p:spPr>
          <a:xfrm>
            <a:off x="1066800" y="1676400"/>
            <a:ext cx="7772400" cy="4419600"/>
          </a:xfrm>
        </p:spPr>
        <p:txBody>
          <a:bodyPr/>
          <a:lstStyle/>
          <a:p>
            <a:pPr>
              <a:buFont typeface="Monotype Sorts" pitchFamily="2" charset="2"/>
              <a:buNone/>
            </a:pPr>
            <a:r>
              <a:rPr lang="en-AU" sz="2800" smtClean="0"/>
              <a:t>Grounding is when I “Ground” the belief statement by attaching it to the group who holds it, or to its source.</a:t>
            </a:r>
          </a:p>
          <a:p>
            <a:pPr>
              <a:buFont typeface="Monotype Sorts" pitchFamily="2" charset="2"/>
              <a:buNone/>
            </a:pPr>
            <a:r>
              <a:rPr lang="en-AU" sz="2800" smtClean="0"/>
              <a:t>Grounded statements begin with phrases like</a:t>
            </a:r>
          </a:p>
          <a:p>
            <a:pPr>
              <a:buFont typeface="Monotype Sorts" pitchFamily="2" charset="2"/>
              <a:buNone/>
            </a:pPr>
            <a:r>
              <a:rPr lang="en-AU" sz="2800" i="1" smtClean="0"/>
              <a:t>	Many Christians believe ...</a:t>
            </a:r>
          </a:p>
          <a:p>
            <a:pPr>
              <a:buFont typeface="Monotype Sorts" pitchFamily="2" charset="2"/>
              <a:buNone/>
            </a:pPr>
            <a:r>
              <a:rPr lang="en-AU" sz="2800" i="1" smtClean="0"/>
              <a:t>	In the Bible, Paul says in Romans 8 …	</a:t>
            </a:r>
          </a:p>
          <a:p>
            <a:pPr>
              <a:buFont typeface="Monotype Sorts" pitchFamily="2" charset="2"/>
              <a:buNone/>
            </a:pPr>
            <a:r>
              <a:rPr lang="en-AU" sz="2800" i="1" smtClean="0"/>
              <a:t>	The Uniting Church teaches ...	     </a:t>
            </a:r>
            <a:r>
              <a:rPr lang="en-AU" sz="2800" smtClean="0"/>
              <a:t>or</a:t>
            </a:r>
          </a:p>
          <a:p>
            <a:pPr>
              <a:buFont typeface="Monotype Sorts" pitchFamily="2" charset="2"/>
              <a:buNone/>
            </a:pPr>
            <a:r>
              <a:rPr lang="en-AU" sz="2800" i="1" smtClean="0"/>
              <a:t>	For Anglicans ...</a:t>
            </a:r>
          </a:p>
        </p:txBody>
      </p:sp>
    </p:spTree>
  </p:cSld>
  <p:clrMapOvr>
    <a:masterClrMapping/>
  </p:clrMapOvr>
  <p:transition advTm="36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1+#ppt_w/2"/>
                                          </p:val>
                                        </p:tav>
                                        <p:tav tm="100000">
                                          <p:val>
                                            <p:strVal val="#ppt_x"/>
                                          </p:val>
                                        </p:tav>
                                      </p:tavLst>
                                    </p:anim>
                                    <p:anim calcmode="lin" valueType="num">
                                      <p:cBhvr additive="base">
                                        <p:cTn id="8" dur="500" fill="hold"/>
                                        <p:tgtEl>
                                          <p:spTgt spid="358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43">
                                            <p:txEl>
                                              <p:pRg st="0" end="0"/>
                                            </p:txEl>
                                          </p:spTgt>
                                        </p:tgtEl>
                                        <p:attrNameLst>
                                          <p:attrName>style.visibility</p:attrName>
                                        </p:attrNameLst>
                                      </p:cBhvr>
                                      <p:to>
                                        <p:strVal val="visible"/>
                                      </p:to>
                                    </p:set>
                                    <p:anim calcmode="lin" valueType="num">
                                      <p:cBhvr additive="base">
                                        <p:cTn id="13" dur="500" fill="hold"/>
                                        <p:tgtEl>
                                          <p:spTgt spid="3584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843">
                                            <p:txEl>
                                              <p:pRg st="1" end="1"/>
                                            </p:txEl>
                                          </p:spTgt>
                                        </p:tgtEl>
                                        <p:attrNameLst>
                                          <p:attrName>style.visibility</p:attrName>
                                        </p:attrNameLst>
                                      </p:cBhvr>
                                      <p:to>
                                        <p:strVal val="visible"/>
                                      </p:to>
                                    </p:set>
                                    <p:anim calcmode="lin" valueType="num">
                                      <p:cBhvr additive="base">
                                        <p:cTn id="19" dur="500" fill="hold"/>
                                        <p:tgtEl>
                                          <p:spTgt spid="3584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843">
                                            <p:txEl>
                                              <p:pRg st="2" end="2"/>
                                            </p:txEl>
                                          </p:spTgt>
                                        </p:tgtEl>
                                        <p:attrNameLst>
                                          <p:attrName>style.visibility</p:attrName>
                                        </p:attrNameLst>
                                      </p:cBhvr>
                                      <p:to>
                                        <p:strVal val="visible"/>
                                      </p:to>
                                    </p:set>
                                    <p:anim calcmode="lin" valueType="num">
                                      <p:cBhvr additive="base">
                                        <p:cTn id="25" dur="500" fill="hold"/>
                                        <p:tgtEl>
                                          <p:spTgt spid="3584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843">
                                            <p:txEl>
                                              <p:pRg st="3" end="3"/>
                                            </p:txEl>
                                          </p:spTgt>
                                        </p:tgtEl>
                                        <p:attrNameLst>
                                          <p:attrName>style.visibility</p:attrName>
                                        </p:attrNameLst>
                                      </p:cBhvr>
                                      <p:to>
                                        <p:strVal val="visible"/>
                                      </p:to>
                                    </p:set>
                                    <p:anim calcmode="lin" valueType="num">
                                      <p:cBhvr additive="base">
                                        <p:cTn id="31" dur="500" fill="hold"/>
                                        <p:tgtEl>
                                          <p:spTgt spid="3584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8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5843">
                                            <p:txEl>
                                              <p:pRg st="4" end="4"/>
                                            </p:txEl>
                                          </p:spTgt>
                                        </p:tgtEl>
                                        <p:attrNameLst>
                                          <p:attrName>style.visibility</p:attrName>
                                        </p:attrNameLst>
                                      </p:cBhvr>
                                      <p:to>
                                        <p:strVal val="visible"/>
                                      </p:to>
                                    </p:set>
                                    <p:anim calcmode="lin" valueType="num">
                                      <p:cBhvr additive="base">
                                        <p:cTn id="37" dur="500" fill="hold"/>
                                        <p:tgtEl>
                                          <p:spTgt spid="3584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58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5843">
                                            <p:txEl>
                                              <p:pRg st="5" end="5"/>
                                            </p:txEl>
                                          </p:spTgt>
                                        </p:tgtEl>
                                        <p:attrNameLst>
                                          <p:attrName>style.visibility</p:attrName>
                                        </p:attrNameLst>
                                      </p:cBhvr>
                                      <p:to>
                                        <p:strVal val="visible"/>
                                      </p:to>
                                    </p:set>
                                    <p:anim calcmode="lin" valueType="num">
                                      <p:cBhvr additive="base">
                                        <p:cTn id="43" dur="500" fill="hold"/>
                                        <p:tgtEl>
                                          <p:spTgt spid="3584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584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3"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6 Michael Leunig.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6250" y="1208110"/>
            <a:ext cx="3342637" cy="4462593"/>
          </a:xfrm>
          <a:prstGeom prst="rect">
            <a:avLst/>
          </a:prstGeom>
        </p:spPr>
      </p:pic>
    </p:spTree>
    <p:extLst>
      <p:ext uri="{BB962C8B-B14F-4D97-AF65-F5344CB8AC3E}">
        <p14:creationId xmlns:p14="http://schemas.microsoft.com/office/powerpoint/2010/main" val="41050007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lt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962571629"/>
              </p:ext>
            </p:extLst>
          </p:nvPr>
        </p:nvGraphicFramePr>
        <p:xfrm>
          <a:off x="499730" y="95786"/>
          <a:ext cx="8112642" cy="6629444"/>
        </p:xfrm>
        <a:graphic>
          <a:graphicData uri="http://schemas.openxmlformats.org/presentationml/2006/ole">
            <mc:AlternateContent xmlns:mc="http://schemas.openxmlformats.org/markup-compatibility/2006">
              <mc:Choice xmlns:v="urn:schemas-microsoft-com:vml" Requires="v">
                <p:oleObj spid="_x0000_s1037" name="Document" r:id="rId3" imgW="4571280" imgH="3729960" progId="Word.Document.12">
                  <p:embed/>
                </p:oleObj>
              </mc:Choice>
              <mc:Fallback>
                <p:oleObj name="Document" r:id="rId3" imgW="4571280" imgH="3729960"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730" y="95786"/>
                        <a:ext cx="8112642" cy="66294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800864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a:t>
            </a:r>
            <a:endParaRPr lang="en-AU" dirty="0"/>
          </a:p>
        </p:txBody>
      </p:sp>
      <p:sp>
        <p:nvSpPr>
          <p:cNvPr id="3" name="Content Placeholder 2"/>
          <p:cNvSpPr>
            <a:spLocks noGrp="1"/>
          </p:cNvSpPr>
          <p:nvPr>
            <p:ph idx="1"/>
          </p:nvPr>
        </p:nvSpPr>
        <p:spPr>
          <a:xfrm>
            <a:off x="914400" y="1600200"/>
            <a:ext cx="7772400" cy="4525963"/>
          </a:xfrm>
        </p:spPr>
        <p:txBody>
          <a:bodyPr/>
          <a:lstStyle/>
          <a:p>
            <a:r>
              <a:rPr lang="en-AU" dirty="0" smtClean="0"/>
              <a:t>Is chaplaincy in government-owned schools valid/appropriate? With </a:t>
            </a:r>
            <a:r>
              <a:rPr lang="en-AU" smtClean="0"/>
              <a:t>Federal funding?</a:t>
            </a:r>
            <a:endParaRPr lang="en-AU" dirty="0" smtClean="0"/>
          </a:p>
          <a:p>
            <a:r>
              <a:rPr lang="en-AU" dirty="0" smtClean="0"/>
              <a:t>Is RE in government owned schools valid/appropriate?</a:t>
            </a:r>
            <a:endParaRPr lang="en-A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pluralism?</a:t>
            </a:r>
            <a:endParaRPr lang="en-AU" dirty="0"/>
          </a:p>
        </p:txBody>
      </p:sp>
      <p:sp>
        <p:nvSpPr>
          <p:cNvPr id="3" name="Content Placeholder 2"/>
          <p:cNvSpPr>
            <a:spLocks noGrp="1"/>
          </p:cNvSpPr>
          <p:nvPr>
            <p:ph idx="1"/>
          </p:nvPr>
        </p:nvSpPr>
        <p:spPr>
          <a:xfrm>
            <a:off x="783771" y="1600200"/>
            <a:ext cx="8147577" cy="4525963"/>
          </a:xfrm>
        </p:spPr>
        <p:txBody>
          <a:bodyPr/>
          <a:lstStyle/>
          <a:p>
            <a:r>
              <a:rPr lang="en-AU" dirty="0" smtClean="0"/>
              <a:t>a state of society in which members of diverse ethnic, racial, religious, or social groups maintain and develop their traditional culture or special interest within the confines of a common civilization </a:t>
            </a:r>
          </a:p>
          <a:p>
            <a:r>
              <a:rPr lang="en-AU" dirty="0" smtClean="0"/>
              <a:t>  a theory that there are more than one or more than two kinds of ultimate reality </a:t>
            </a:r>
            <a:endParaRPr lang="en-AU" dirty="0"/>
          </a:p>
        </p:txBody>
      </p:sp>
      <p:sp>
        <p:nvSpPr>
          <p:cNvPr id="4" name="Rectangle 3"/>
          <p:cNvSpPr/>
          <p:nvPr/>
        </p:nvSpPr>
        <p:spPr>
          <a:xfrm>
            <a:off x="2307265" y="6211669"/>
            <a:ext cx="6836735" cy="646331"/>
          </a:xfrm>
          <a:prstGeom prst="rect">
            <a:avLst/>
          </a:prstGeom>
        </p:spPr>
        <p:txBody>
          <a:bodyPr wrap="square">
            <a:spAutoFit/>
          </a:bodyPr>
          <a:lstStyle/>
          <a:p>
            <a:r>
              <a:rPr lang="en-AU" dirty="0" smtClean="0">
                <a:hlinkClick r:id="rId2"/>
              </a:rPr>
              <a:t>http://www.merriam-webster.com/dictionary/pluralism</a:t>
            </a:r>
            <a:endParaRPr lang="en-AU" dirty="0" smtClean="0"/>
          </a:p>
          <a:p>
            <a:endParaRPr lang="en-A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265814"/>
            <a:ext cx="8474149" cy="6592186"/>
          </a:xfrm>
        </p:spPr>
        <p:txBody>
          <a:bodyPr>
            <a:normAutofit/>
          </a:bodyPr>
          <a:lstStyle/>
          <a:p>
            <a:pPr>
              <a:buNone/>
            </a:pPr>
            <a:r>
              <a:rPr lang="en-AU" sz="3400" dirty="0" smtClean="0"/>
              <a:t>“The plurality of religious traditions and cultures has come to characterize every part of the world today. But what is pluralism? Here are four points to begin our thinking:</a:t>
            </a:r>
          </a:p>
          <a:p>
            <a:r>
              <a:rPr lang="en-AU" sz="3400" dirty="0" smtClean="0"/>
              <a:t>First, pluralism is not diversity alone, but </a:t>
            </a:r>
            <a:r>
              <a:rPr lang="en-AU" sz="3400" i="1" u="sng" dirty="0" smtClean="0"/>
              <a:t>the energetic engagement with diversity</a:t>
            </a:r>
            <a:r>
              <a:rPr lang="en-AU" sz="3400" u="sng" dirty="0" smtClean="0"/>
              <a:t>.</a:t>
            </a:r>
            <a:r>
              <a:rPr lang="en-AU" sz="3400" dirty="0" smtClean="0"/>
              <a:t> </a:t>
            </a:r>
          </a:p>
          <a:p>
            <a:endParaRPr lang="en-AU" sz="3400" dirty="0" smtClean="0"/>
          </a:p>
          <a:p>
            <a:r>
              <a:rPr lang="en-AU" sz="3400" dirty="0" smtClean="0"/>
              <a:t>Second, pluralism is not just tolerance, but </a:t>
            </a:r>
            <a:r>
              <a:rPr lang="en-AU" sz="3400" i="1" u="sng" dirty="0" smtClean="0"/>
              <a:t>the active seeking of understanding across lines of difference</a:t>
            </a:r>
            <a:r>
              <a:rPr lang="en-AU" sz="3400" dirty="0" smtClean="0"/>
              <a:t>. </a:t>
            </a:r>
          </a:p>
          <a:p>
            <a:pPr>
              <a:buNone/>
            </a:pPr>
            <a:r>
              <a:rPr lang="en-AU" i="1" dirty="0"/>
              <a:t>	</a:t>
            </a:r>
            <a:r>
              <a:rPr lang="en-AU" i="1" dirty="0" smtClean="0"/>
              <a:t>						Diana L. Eck</a:t>
            </a:r>
            <a:endParaRPr lang="en-AU" dirty="0"/>
          </a:p>
        </p:txBody>
      </p:sp>
      <p:sp>
        <p:nvSpPr>
          <p:cNvPr id="5" name="Rectangle 4"/>
          <p:cNvSpPr/>
          <p:nvPr/>
        </p:nvSpPr>
        <p:spPr>
          <a:xfrm>
            <a:off x="180753" y="6529519"/>
            <a:ext cx="5901070" cy="646331"/>
          </a:xfrm>
          <a:prstGeom prst="rect">
            <a:avLst/>
          </a:prstGeom>
        </p:spPr>
        <p:txBody>
          <a:bodyPr wrap="square">
            <a:spAutoFit/>
          </a:bodyPr>
          <a:lstStyle/>
          <a:p>
            <a:r>
              <a:rPr lang="en-AU" dirty="0" smtClean="0">
                <a:hlinkClick r:id="rId3"/>
              </a:rPr>
              <a:t>http://www.pluralism.org/pluralism/what_is_pluralism</a:t>
            </a:r>
            <a:endParaRPr lang="en-AU" dirty="0" smtClean="0"/>
          </a:p>
          <a:p>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0364"/>
            <a:ext cx="8229600" cy="5615800"/>
          </a:xfrm>
        </p:spPr>
        <p:txBody>
          <a:bodyPr>
            <a:normAutofit/>
          </a:bodyPr>
          <a:lstStyle/>
          <a:p>
            <a:r>
              <a:rPr lang="en-AU" dirty="0" smtClean="0"/>
              <a:t>Third, pluralism is not relativism, but </a:t>
            </a:r>
            <a:r>
              <a:rPr lang="en-AU" i="1" u="sng" dirty="0" smtClean="0"/>
              <a:t>the encounter of commitments</a:t>
            </a:r>
            <a:r>
              <a:rPr lang="en-AU" u="sng" dirty="0" smtClean="0"/>
              <a:t>. </a:t>
            </a:r>
          </a:p>
          <a:p>
            <a:endParaRPr lang="en-AU" dirty="0" smtClean="0"/>
          </a:p>
          <a:p>
            <a:r>
              <a:rPr lang="en-AU" dirty="0" smtClean="0"/>
              <a:t>Fourth, pluralism is </a:t>
            </a:r>
            <a:r>
              <a:rPr lang="en-AU" i="1" u="sng" dirty="0" smtClean="0"/>
              <a:t>based on dialogue</a:t>
            </a:r>
            <a:r>
              <a:rPr lang="en-AU" dirty="0" smtClean="0"/>
              <a:t>. </a:t>
            </a:r>
          </a:p>
          <a:p>
            <a:pPr>
              <a:buNone/>
            </a:pPr>
            <a:r>
              <a:rPr lang="en-AU" i="1" dirty="0"/>
              <a:t>	</a:t>
            </a:r>
            <a:r>
              <a:rPr lang="en-AU" i="1" dirty="0" smtClean="0"/>
              <a:t>						Diana L. Eck</a:t>
            </a:r>
            <a:endParaRPr lang="en-AU" dirty="0" smtClean="0"/>
          </a:p>
          <a:p>
            <a:endParaRPr lang="en-AU" dirty="0" smtClean="0"/>
          </a:p>
          <a:p>
            <a:endParaRPr lang="en-AU" dirty="0"/>
          </a:p>
        </p:txBody>
      </p:sp>
      <p:sp>
        <p:nvSpPr>
          <p:cNvPr id="4" name="Rectangle 3"/>
          <p:cNvSpPr/>
          <p:nvPr/>
        </p:nvSpPr>
        <p:spPr>
          <a:xfrm>
            <a:off x="180753" y="6529519"/>
            <a:ext cx="5901070" cy="646331"/>
          </a:xfrm>
          <a:prstGeom prst="rect">
            <a:avLst/>
          </a:prstGeom>
        </p:spPr>
        <p:txBody>
          <a:bodyPr wrap="square">
            <a:spAutoFit/>
          </a:bodyPr>
          <a:lstStyle/>
          <a:p>
            <a:r>
              <a:rPr lang="en-AU" dirty="0" smtClean="0">
                <a:hlinkClick r:id="rId3"/>
              </a:rPr>
              <a:t>http://www.pluralism.org/pluralism/what_is_pluralism</a:t>
            </a:r>
            <a:endParaRPr lang="en-AU" dirty="0" smtClean="0"/>
          </a:p>
          <a:p>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secularism?</a:t>
            </a:r>
            <a:endParaRPr lang="en-AU" dirty="0"/>
          </a:p>
        </p:txBody>
      </p:sp>
      <p:sp>
        <p:nvSpPr>
          <p:cNvPr id="3" name="Content Placeholder 2"/>
          <p:cNvSpPr>
            <a:spLocks noGrp="1"/>
          </p:cNvSpPr>
          <p:nvPr>
            <p:ph idx="1"/>
          </p:nvPr>
        </p:nvSpPr>
        <p:spPr>
          <a:xfrm>
            <a:off x="212652" y="754912"/>
            <a:ext cx="8750596" cy="5943600"/>
          </a:xfrm>
        </p:spPr>
        <p:txBody>
          <a:bodyPr>
            <a:normAutofit fontScale="85000" lnSpcReduction="20000"/>
          </a:bodyPr>
          <a:lstStyle/>
          <a:p>
            <a:endParaRPr lang="en-AU" dirty="0" smtClean="0"/>
          </a:p>
          <a:p>
            <a:r>
              <a:rPr lang="en-AU" dirty="0" smtClean="0"/>
              <a:t>Separation of govt and religious institutions?</a:t>
            </a:r>
          </a:p>
          <a:p>
            <a:pPr lvl="1"/>
            <a:r>
              <a:rPr lang="en-AU" dirty="0" smtClean="0"/>
              <a:t>George </a:t>
            </a:r>
            <a:r>
              <a:rPr lang="en-AU" dirty="0" err="1" smtClean="0"/>
              <a:t>Hollyoake</a:t>
            </a:r>
            <a:r>
              <a:rPr lang="en-AU" dirty="0" smtClean="0"/>
              <a:t> 1851</a:t>
            </a:r>
          </a:p>
          <a:p>
            <a:r>
              <a:rPr lang="en-AU" dirty="0" smtClean="0"/>
              <a:t>"Secularism is not an argument against Christianity, it is one independent of it. It does not question the pretensions of Christianity; it advances others. </a:t>
            </a:r>
          </a:p>
          <a:p>
            <a:endParaRPr lang="en-AU" sz="1700" dirty="0" smtClean="0"/>
          </a:p>
          <a:p>
            <a:pPr marL="342900" lvl="1" indent="-342900">
              <a:buFont typeface="Arial" pitchFamily="34" charset="0"/>
              <a:buChar char="•"/>
            </a:pPr>
            <a:r>
              <a:rPr lang="en-AU" dirty="0" smtClean="0"/>
              <a:t>“The shift to secularity in this sense consists, among other things, of a move from a society where belief in God is unchallenged and indeed, unproblematic, to one in which it is understood to be one option among others, and frequently not the easiest to embrace.”</a:t>
            </a:r>
            <a:endParaRPr lang="en-AU" sz="1700" dirty="0" smtClean="0"/>
          </a:p>
          <a:p>
            <a:pPr marL="342900" lvl="1" indent="-342900">
              <a:buFont typeface="Arial" pitchFamily="34" charset="0"/>
              <a:buChar char="•"/>
            </a:pPr>
            <a:r>
              <a:rPr lang="en-AU" dirty="0" smtClean="0"/>
              <a:t>“Why was it virtually impossible not to believe in God in, say, 1500 in our Western society, while in 2000 many of us find this not only easy, but even inescapable?” </a:t>
            </a:r>
            <a:r>
              <a:rPr lang="en-AU" sz="2100" dirty="0" smtClean="0"/>
              <a:t>Charles Taylor “A Secular Age”,  2007 Harvard University Press</a:t>
            </a:r>
          </a:p>
          <a:p>
            <a:endParaRPr lang="en-AU" sz="1700" dirty="0" smtClean="0"/>
          </a:p>
          <a:p>
            <a:r>
              <a:rPr lang="en-AU" dirty="0" smtClean="0"/>
              <a:t>Secularism </a:t>
            </a:r>
            <a:r>
              <a:rPr lang="en-AU" u="sng" dirty="0" smtClean="0"/>
              <a:t>does not </a:t>
            </a:r>
            <a:r>
              <a:rPr lang="en-AU" dirty="0" smtClean="0"/>
              <a:t>equal atheism a </a:t>
            </a:r>
            <a:r>
              <a:rPr lang="en-AU" dirty="0" err="1" smtClean="0"/>
              <a:t>lá</a:t>
            </a:r>
            <a:r>
              <a:rPr lang="en-AU" dirty="0" smtClean="0"/>
              <a:t> Hitchens, Dawkins et al</a:t>
            </a:r>
          </a:p>
          <a:p>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So what does the Australian constitution actually say...</a:t>
            </a:r>
            <a:endParaRPr lang="en-AU" dirty="0"/>
          </a:p>
        </p:txBody>
      </p:sp>
      <p:sp>
        <p:nvSpPr>
          <p:cNvPr id="3" name="Content Placeholder 2"/>
          <p:cNvSpPr>
            <a:spLocks noGrp="1"/>
          </p:cNvSpPr>
          <p:nvPr>
            <p:ph idx="1"/>
          </p:nvPr>
        </p:nvSpPr>
        <p:spPr>
          <a:xfrm>
            <a:off x="265814" y="1600200"/>
            <a:ext cx="8420986" cy="4525963"/>
          </a:xfrm>
        </p:spPr>
        <p:txBody>
          <a:bodyPr/>
          <a:lstStyle/>
          <a:p>
            <a:r>
              <a:rPr lang="en-AU" dirty="0" smtClean="0"/>
              <a:t>Bruce Kaye...</a:t>
            </a:r>
          </a:p>
          <a:p>
            <a:r>
              <a:rPr lang="en-AU" dirty="0" smtClean="0"/>
              <a:t>“At Federation the constitution set out in Clause 116 some apparently clear guidelines on religion in public life, while retaining in the preamble a clear reference to God, as indeed did the oath of the current Governor-General.”</a:t>
            </a:r>
          </a:p>
          <a:p>
            <a:endParaRPr lang="en-AU" dirty="0"/>
          </a:p>
        </p:txBody>
      </p:sp>
      <p:sp>
        <p:nvSpPr>
          <p:cNvPr id="4" name="Rectangle 3"/>
          <p:cNvSpPr/>
          <p:nvPr/>
        </p:nvSpPr>
        <p:spPr>
          <a:xfrm>
            <a:off x="2285999" y="5296142"/>
            <a:ext cx="6613451" cy="646331"/>
          </a:xfrm>
          <a:prstGeom prst="rect">
            <a:avLst/>
          </a:prstGeom>
        </p:spPr>
        <p:txBody>
          <a:bodyPr wrap="square">
            <a:spAutoFit/>
          </a:bodyPr>
          <a:lstStyle/>
          <a:p>
            <a:r>
              <a:rPr lang="en-AU" dirty="0" smtClean="0">
                <a:hlinkClick r:id="rId2"/>
              </a:rPr>
              <a:t>http://www.onlineopinion.com.au/view.asp?article=8295&amp;page=0</a:t>
            </a:r>
            <a:endParaRPr lang="en-AU" dirty="0" smtClean="0"/>
          </a:p>
          <a:p>
            <a:endParaRPr lang="en-A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What the Australian constitution says...</a:t>
            </a:r>
            <a:endParaRPr lang="en-AU" dirty="0"/>
          </a:p>
        </p:txBody>
      </p:sp>
      <p:sp>
        <p:nvSpPr>
          <p:cNvPr id="3" name="Content Placeholder 2"/>
          <p:cNvSpPr>
            <a:spLocks noGrp="1"/>
          </p:cNvSpPr>
          <p:nvPr>
            <p:ph idx="1"/>
          </p:nvPr>
        </p:nvSpPr>
        <p:spPr>
          <a:xfrm>
            <a:off x="457199" y="1600200"/>
            <a:ext cx="8506047" cy="4525963"/>
          </a:xfrm>
        </p:spPr>
        <p:txBody>
          <a:bodyPr>
            <a:normAutofit/>
          </a:bodyPr>
          <a:lstStyle/>
          <a:p>
            <a:r>
              <a:rPr lang="en-AU" dirty="0" smtClean="0"/>
              <a:t>Section 116:</a:t>
            </a:r>
          </a:p>
          <a:p>
            <a:pPr>
              <a:buNone/>
            </a:pPr>
            <a:r>
              <a:rPr lang="en-AU" dirty="0" smtClean="0"/>
              <a:t>“The Commonwealth shall not make any law for establishing any religion, or for imposing any religious observance, or for prohibiting the free exercise of any religion, and no religious test shall be required as a qualification for any office or public trust under the Commonwealth.”</a:t>
            </a:r>
          </a:p>
          <a:p>
            <a:endParaRPr lang="en-AU" dirty="0"/>
          </a:p>
        </p:txBody>
      </p:sp>
      <p:sp>
        <p:nvSpPr>
          <p:cNvPr id="4" name="Rectangle 3"/>
          <p:cNvSpPr/>
          <p:nvPr/>
        </p:nvSpPr>
        <p:spPr>
          <a:xfrm>
            <a:off x="1935125" y="6211669"/>
            <a:ext cx="6911163" cy="646331"/>
          </a:xfrm>
          <a:prstGeom prst="rect">
            <a:avLst/>
          </a:prstGeom>
        </p:spPr>
        <p:txBody>
          <a:bodyPr wrap="square">
            <a:spAutoFit/>
          </a:bodyPr>
          <a:lstStyle/>
          <a:p>
            <a:r>
              <a:rPr lang="en-AU" dirty="0" smtClean="0">
                <a:hlinkClick r:id="rId2"/>
              </a:rPr>
              <a:t>http://www.austlii.edu.au/au/legis/cth/consol_act/coaca430/s116.html</a:t>
            </a:r>
            <a:endParaRPr lang="en-AU" dirty="0" smtClean="0"/>
          </a:p>
          <a:p>
            <a:endParaRPr lang="en-A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533</TotalTime>
  <Words>2858</Words>
  <Application>Microsoft Office PowerPoint</Application>
  <PresentationFormat>On-screen Show (4:3)</PresentationFormat>
  <Paragraphs>272</Paragraphs>
  <Slides>37</Slides>
  <Notes>18</Notes>
  <HiddenSlides>0</HiddenSlides>
  <MMClips>0</MMClips>
  <ScaleCrop>false</ScaleCrop>
  <HeadingPairs>
    <vt:vector size="10" baseType="variant">
      <vt:variant>
        <vt:lpstr>Fonts Used</vt:lpstr>
      </vt:variant>
      <vt:variant>
        <vt:i4>10</vt:i4>
      </vt:variant>
      <vt:variant>
        <vt:lpstr>Theme</vt:lpstr>
      </vt:variant>
      <vt:variant>
        <vt:i4>1</vt:i4>
      </vt:variant>
      <vt:variant>
        <vt:lpstr>Links</vt:lpstr>
      </vt:variant>
      <vt:variant>
        <vt:i4>1</vt:i4>
      </vt:variant>
      <vt:variant>
        <vt:lpstr>Embedded OLE Servers</vt:lpstr>
      </vt:variant>
      <vt:variant>
        <vt:i4>2</vt:i4>
      </vt:variant>
      <vt:variant>
        <vt:lpstr>Slide Titles</vt:lpstr>
      </vt:variant>
      <vt:variant>
        <vt:i4>37</vt:i4>
      </vt:variant>
    </vt:vector>
  </HeadingPairs>
  <TitlesOfParts>
    <vt:vector size="51" baseType="lpstr">
      <vt:lpstr>Abadi MT Condensed Extra Bold</vt:lpstr>
      <vt:lpstr>Arial</vt:lpstr>
      <vt:lpstr>Calibri</vt:lpstr>
      <vt:lpstr>Impact</vt:lpstr>
      <vt:lpstr>Lucida Bright</vt:lpstr>
      <vt:lpstr>Monotype Sorts</vt:lpstr>
      <vt:lpstr>Tahoma</vt:lpstr>
      <vt:lpstr>Times New Roman</vt:lpstr>
      <vt:lpstr>Wingdings</vt:lpstr>
      <vt:lpstr>Wingdings 2</vt:lpstr>
      <vt:lpstr>Office Theme</vt:lpstr>
      <vt:lpstr>C:\Users\Jonathan\Documents\RE presentations\images of God\shorter Images of God for language module.ppt</vt:lpstr>
      <vt:lpstr>Presentation</vt:lpstr>
      <vt:lpstr>Document</vt:lpstr>
      <vt:lpstr>Pluralism/Secularism and Spirituality</vt:lpstr>
      <vt:lpstr>So...</vt:lpstr>
      <vt:lpstr>Life of Pi...</vt:lpstr>
      <vt:lpstr>What is pluralism?</vt:lpstr>
      <vt:lpstr>PowerPoint Presentation</vt:lpstr>
      <vt:lpstr>PowerPoint Presentation</vt:lpstr>
      <vt:lpstr>What is secularism?</vt:lpstr>
      <vt:lpstr>So what does the Australian constitution actually say...</vt:lpstr>
      <vt:lpstr>What the Australian constitution says...</vt:lpstr>
      <vt:lpstr>PowerPoint Presentation</vt:lpstr>
      <vt:lpstr>How did we get here?</vt:lpstr>
      <vt:lpstr>PowerPoint Presentation</vt:lpstr>
      <vt:lpstr>PowerPoint Presentation</vt:lpstr>
      <vt:lpstr>PowerPoint Presentation</vt:lpstr>
      <vt:lpstr>PowerPoint Presentation</vt:lpstr>
      <vt:lpstr>What does this look like for young people</vt:lpstr>
      <vt:lpstr>PowerPoint Presentation</vt:lpstr>
      <vt:lpstr>PowerPoint Presentation</vt:lpstr>
      <vt:lpstr>Pluralism: threat or opportunity?</vt:lpstr>
      <vt:lpstr>PowerPoint Presentation</vt:lpstr>
      <vt:lpstr>PowerPoint Presentation</vt:lpstr>
      <vt:lpstr>Post-traditional faith</vt:lpstr>
      <vt:lpstr>The Compensatory Role of the Arts</vt:lpstr>
      <vt:lpstr>Art from Below</vt:lpstr>
      <vt:lpstr>Images of God</vt:lpstr>
      <vt:lpstr>There’s a need for a new way of communicating in public discourse</vt:lpstr>
      <vt:lpstr>PowerPoint Presentation</vt:lpstr>
      <vt:lpstr>Do we say what we mean?</vt:lpstr>
      <vt:lpstr>We need language which</vt:lpstr>
      <vt:lpstr>So what’s going on?</vt:lpstr>
      <vt:lpstr>Implications</vt:lpstr>
      <vt:lpstr>The Solution to these dilemmas?</vt:lpstr>
      <vt:lpstr>What is Owning?</vt:lpstr>
      <vt:lpstr>What is Grounding?</vt:lpstr>
      <vt:lpstr>PowerPoint Presentation</vt:lpstr>
      <vt:lpstr>PowerPoint Presentation</vt:lpstr>
      <vt:lpstr>So...</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Pluralism/Secularism and Spirituality</dc:title>
  <dc:creator>sargeant</dc:creator>
  <cp:lastModifiedBy>Jonathan Sargeant</cp:lastModifiedBy>
  <cp:revision>41</cp:revision>
  <dcterms:created xsi:type="dcterms:W3CDTF">2015-04-20T04:41:20Z</dcterms:created>
  <dcterms:modified xsi:type="dcterms:W3CDTF">2015-04-27T05:56:20Z</dcterms:modified>
</cp:coreProperties>
</file>