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397" r:id="rId3"/>
    <p:sldId id="457" r:id="rId4"/>
    <p:sldId id="316" r:id="rId5"/>
    <p:sldId id="317" r:id="rId6"/>
    <p:sldId id="324" r:id="rId7"/>
    <p:sldId id="273" r:id="rId8"/>
    <p:sldId id="386" r:id="rId9"/>
    <p:sldId id="359" r:id="rId10"/>
    <p:sldId id="399" r:id="rId11"/>
    <p:sldId id="400" r:id="rId12"/>
    <p:sldId id="401" r:id="rId13"/>
    <p:sldId id="468" r:id="rId14"/>
    <p:sldId id="387" r:id="rId15"/>
    <p:sldId id="388" r:id="rId16"/>
    <p:sldId id="389" r:id="rId17"/>
    <p:sldId id="362" r:id="rId18"/>
    <p:sldId id="363" r:id="rId19"/>
    <p:sldId id="364" r:id="rId20"/>
    <p:sldId id="365" r:id="rId21"/>
    <p:sldId id="367" r:id="rId22"/>
    <p:sldId id="368" r:id="rId23"/>
    <p:sldId id="369" r:id="rId24"/>
    <p:sldId id="370" r:id="rId25"/>
    <p:sldId id="441" r:id="rId26"/>
    <p:sldId id="403" r:id="rId27"/>
    <p:sldId id="360" r:id="rId28"/>
    <p:sldId id="390" r:id="rId29"/>
    <p:sldId id="391" r:id="rId30"/>
    <p:sldId id="469" r:id="rId31"/>
    <p:sldId id="371" r:id="rId32"/>
    <p:sldId id="372" r:id="rId33"/>
    <p:sldId id="374" r:id="rId34"/>
    <p:sldId id="376" r:id="rId35"/>
    <p:sldId id="377" r:id="rId36"/>
    <p:sldId id="378" r:id="rId37"/>
    <p:sldId id="383" r:id="rId38"/>
    <p:sldId id="384" r:id="rId39"/>
    <p:sldId id="470" r:id="rId40"/>
    <p:sldId id="462" r:id="rId41"/>
    <p:sldId id="464" r:id="rId42"/>
    <p:sldId id="466" r:id="rId43"/>
    <p:sldId id="471" r:id="rId44"/>
    <p:sldId id="443" r:id="rId45"/>
    <p:sldId id="447" r:id="rId46"/>
    <p:sldId id="446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60"/>
  </p:normalViewPr>
  <p:slideViewPr>
    <p:cSldViewPr>
      <p:cViewPr varScale="1">
        <p:scale>
          <a:sx n="84" d="100"/>
          <a:sy n="84" d="100"/>
        </p:scale>
        <p:origin x="111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26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F5AA9-EDEC-45D1-AAD5-63BAB0EEA4BF}" type="datetimeFigureOut">
              <a:rPr lang="en-AU" smtClean="0"/>
              <a:t>15/03/2017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DDB18-9302-4C8F-BAB2-FD09A4527D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2617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8C26-DDD3-4257-8474-0E127BEA4CCC}" type="datetimeFigureOut">
              <a:rPr lang="en-AU" smtClean="0"/>
              <a:t>15/03/2017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1111-B62F-4D78-BACD-45C876ED51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11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8C26-DDD3-4257-8474-0E127BEA4CCC}" type="datetimeFigureOut">
              <a:rPr lang="en-AU" smtClean="0"/>
              <a:t>15/03/2017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1111-B62F-4D78-BACD-45C876ED51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3986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8C26-DDD3-4257-8474-0E127BEA4CCC}" type="datetimeFigureOut">
              <a:rPr lang="en-AU" smtClean="0"/>
              <a:t>15/03/2017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1111-B62F-4D78-BACD-45C876ED51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300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8C26-DDD3-4257-8474-0E127BEA4CCC}" type="datetimeFigureOut">
              <a:rPr lang="en-AU" smtClean="0"/>
              <a:t>15/03/2017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1111-B62F-4D78-BACD-45C876ED51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636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8C26-DDD3-4257-8474-0E127BEA4CCC}" type="datetimeFigureOut">
              <a:rPr lang="en-AU" smtClean="0"/>
              <a:t>15/03/2017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1111-B62F-4D78-BACD-45C876ED51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788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8C26-DDD3-4257-8474-0E127BEA4CCC}" type="datetimeFigureOut">
              <a:rPr lang="en-AU" smtClean="0"/>
              <a:t>15/03/2017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1111-B62F-4D78-BACD-45C876ED51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5924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8C26-DDD3-4257-8474-0E127BEA4CCC}" type="datetimeFigureOut">
              <a:rPr lang="en-AU" smtClean="0"/>
              <a:t>15/03/2017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1111-B62F-4D78-BACD-45C876ED51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656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8C26-DDD3-4257-8474-0E127BEA4CCC}" type="datetimeFigureOut">
              <a:rPr lang="en-AU" smtClean="0"/>
              <a:t>15/03/2017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1111-B62F-4D78-BACD-45C876ED51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4695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8C26-DDD3-4257-8474-0E127BEA4CCC}" type="datetimeFigureOut">
              <a:rPr lang="en-AU" smtClean="0"/>
              <a:t>15/03/2017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1111-B62F-4D78-BACD-45C876ED51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5320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8C26-DDD3-4257-8474-0E127BEA4CCC}" type="datetimeFigureOut">
              <a:rPr lang="en-AU" smtClean="0"/>
              <a:t>15/03/2017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1111-B62F-4D78-BACD-45C876ED51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481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8C26-DDD3-4257-8474-0E127BEA4CCC}" type="datetimeFigureOut">
              <a:rPr lang="en-AU" smtClean="0"/>
              <a:t>15/03/2017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1111-B62F-4D78-BACD-45C876ED51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245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38C26-DDD3-4257-8474-0E127BEA4CCC}" type="datetimeFigureOut">
              <a:rPr lang="en-AU" smtClean="0"/>
              <a:t>15/03/2017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51111-B62F-4D78-BACD-45C876ED51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21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"/>
            <a:ext cx="9144000" cy="68681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84482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>
                <a:solidFill>
                  <a:schemeClr val="bg1"/>
                </a:solidFill>
              </a:rPr>
              <a:t>All the pieces</a:t>
            </a:r>
            <a:r>
              <a:rPr lang="en-AU" sz="4800" b="1" dirty="0" smtClean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en-AU" sz="4800" b="1" dirty="0" smtClean="0">
                <a:solidFill>
                  <a:schemeClr val="bg1"/>
                </a:solidFill>
              </a:rPr>
              <a:t> </a:t>
            </a:r>
            <a:r>
              <a:rPr lang="en-AU" sz="4800" b="1" dirty="0">
                <a:solidFill>
                  <a:schemeClr val="bg1"/>
                </a:solidFill>
              </a:rPr>
              <a:t>the spiritual ecology of Australian students</a:t>
            </a:r>
            <a:endParaRPr lang="en-A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39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JIGSAW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-152400" y="0"/>
            <a:ext cx="3200400" cy="579438"/>
          </a:xfrm>
          <a:prstGeom prst="rect">
            <a:avLst/>
          </a:prstGeom>
          <a:solidFill>
            <a:schemeClr val="tx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AlphaFridgeMagnets " pitchFamily="2" charset="0"/>
              </a:rPr>
              <a:t>Stats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0" y="1143000"/>
            <a:ext cx="9144000" cy="5273675"/>
          </a:xfrm>
          <a:prstGeom prst="rect">
            <a:avLst/>
          </a:prstGeom>
          <a:solidFill>
            <a:schemeClr val="tx1">
              <a:alpha val="6588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AlphaFridgeMagnets " pitchFamily="2" charset="0"/>
              </a:rPr>
              <a:t>Over 70% of Anglican &amp; Protestant Believers became Christians before 20.</a:t>
            </a:r>
          </a:p>
          <a:p>
            <a:pPr algn="ctr" eaLnBrk="1" hangingPunct="1">
              <a:spcBef>
                <a:spcPct val="50000"/>
              </a:spcBef>
            </a:pPr>
            <a:endParaRPr lang="en-US" sz="3200">
              <a:solidFill>
                <a:schemeClr val="bg1"/>
              </a:solidFill>
              <a:latin typeface="AlphaFridgeMagnets " pitchFamily="2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3200">
              <a:solidFill>
                <a:schemeClr val="bg1"/>
              </a:solidFill>
              <a:latin typeface="AlphaFridgeMagnets " pitchFamily="2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AlphaFridgeMagnets " pitchFamily="2" charset="0"/>
              </a:rPr>
              <a:t>39% before age 10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AlphaFridgeMagnets " pitchFamily="2" charset="0"/>
              </a:rPr>
              <a:t>34% between 10-19</a:t>
            </a:r>
          </a:p>
          <a:p>
            <a:pPr algn="ctr" eaLnBrk="1" hangingPunct="1">
              <a:spcBef>
                <a:spcPct val="50000"/>
              </a:spcBef>
            </a:pPr>
            <a:endParaRPr lang="en-US" sz="3200">
              <a:solidFill>
                <a:schemeClr val="bg1"/>
              </a:solidFill>
              <a:latin typeface="AlphaFridgeMagnets " pitchFamily="2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NCLS Occasional Paper 5 - Social Influences on Faith Devt.</a:t>
            </a:r>
            <a:endParaRPr lang="en-US" sz="4000">
              <a:solidFill>
                <a:schemeClr val="bg1"/>
              </a:solidFill>
              <a:latin typeface="AlphaFridgeMagnets 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76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7" descr="JIGSAW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-152400" y="0"/>
            <a:ext cx="3200400" cy="579438"/>
          </a:xfrm>
          <a:prstGeom prst="rect">
            <a:avLst/>
          </a:prstGeom>
          <a:solidFill>
            <a:schemeClr val="tx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AlphaFridgeMagnets " pitchFamily="2" charset="0"/>
              </a:rPr>
              <a:t>Stats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053" name="Text Box 9"/>
          <p:cNvSpPr txBox="1"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tx1">
              <a:alpha val="4392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NCLS Occasional Paper 5 - Social Influences on Faith Devt.</a:t>
            </a:r>
          </a:p>
        </p:txBody>
      </p:sp>
      <p:graphicFrame>
        <p:nvGraphicFramePr>
          <p:cNvPr id="205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390730"/>
              </p:ext>
            </p:extLst>
          </p:nvPr>
        </p:nvGraphicFramePr>
        <p:xfrm>
          <a:off x="457200" y="685800"/>
          <a:ext cx="8153400" cy="543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Chart" r:id="rId4" imgW="6096000" imgH="4067062" progId="MSGraph.Chart.8">
                  <p:embed followColorScheme="full"/>
                </p:oleObj>
              </mc:Choice>
              <mc:Fallback>
                <p:oleObj name="Chart" r:id="rId4" imgW="6096000" imgH="406706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85800"/>
                        <a:ext cx="8153400" cy="5438775"/>
                      </a:xfrm>
                      <a:prstGeom prst="rect">
                        <a:avLst/>
                      </a:prstGeom>
                      <a:solidFill>
                        <a:schemeClr val="tx1">
                          <a:alpha val="80000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028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JIGSAW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-152400" y="0"/>
            <a:ext cx="3200400" cy="579438"/>
          </a:xfrm>
          <a:prstGeom prst="rect">
            <a:avLst/>
          </a:prstGeom>
          <a:solidFill>
            <a:schemeClr val="tx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AlphaFridgeMagnets " pitchFamily="2" charset="0"/>
              </a:rPr>
              <a:t>Stats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tx1">
              <a:alpha val="4392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NCLS Occasional Paper 5 - Social Influences on Faith Devt.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457200" y="685800"/>
          <a:ext cx="8153400" cy="543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Chart" r:id="rId4" imgW="6096090" imgH="4067280" progId="MSGraph.Chart.8">
                  <p:embed followColorScheme="full"/>
                </p:oleObj>
              </mc:Choice>
              <mc:Fallback>
                <p:oleObj name="Chart" r:id="rId4" imgW="6096090" imgH="406728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85800"/>
                        <a:ext cx="8153400" cy="5438775"/>
                      </a:xfrm>
                      <a:prstGeom prst="rect">
                        <a:avLst/>
                      </a:prstGeom>
                      <a:solidFill>
                        <a:schemeClr val="tx1">
                          <a:alpha val="80000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628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9096626candles.jpg"/>
          <p:cNvPicPr>
            <a:picLocks noChangeAspect="1"/>
          </p:cNvPicPr>
          <p:nvPr/>
        </p:nvPicPr>
        <p:blipFill>
          <a:blip r:embed="rId2" cstate="print"/>
          <a:srcRect r="11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44" y="650083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Putting Life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41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n frozen in 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4488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790700" y="319088"/>
            <a:ext cx="48006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3200" b="1">
                <a:solidFill>
                  <a:srgbClr val="FFFF00"/>
                </a:solidFill>
                <a:latin typeface="X-Files" pitchFamily="34" charset="0"/>
                <a:ea typeface="宋体" charset="-122"/>
              </a:rPr>
              <a:t>“frozen bloke” effect</a:t>
            </a:r>
            <a:endParaRPr lang="en-US" altLang="zh-CN" sz="3200">
              <a:solidFill>
                <a:srgbClr val="FFFF00"/>
              </a:solidFill>
              <a:latin typeface="X-Files" pitchFamily="34" charset="0"/>
              <a:ea typeface="宋体" charset="-122"/>
            </a:endParaRPr>
          </a:p>
          <a:p>
            <a:pPr algn="ctr"/>
            <a:r>
              <a:rPr lang="en-US" altLang="zh-CN" sz="2000" b="1" i="1">
                <a:solidFill>
                  <a:srgbClr val="FFFF00"/>
                </a:solidFill>
                <a:latin typeface="X-Files" pitchFamily="34" charset="0"/>
                <a:ea typeface="宋体" charset="-122"/>
              </a:rPr>
              <a:t>Institutional Individualisation</a:t>
            </a:r>
            <a:endParaRPr lang="en-US" altLang="zh-CN" sz="2000" i="1">
              <a:solidFill>
                <a:srgbClr val="FFFF00"/>
              </a:solidFill>
              <a:latin typeface="X-Files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071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lackba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-107950"/>
            <a:ext cx="10439400" cy="696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34000" y="3962400"/>
            <a:ext cx="3276600" cy="2651125"/>
          </a:xfrm>
          <a:prstGeom prst="rect">
            <a:avLst/>
          </a:prstGeom>
          <a:solidFill>
            <a:srgbClr val="3A925C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zh-CN" sz="3200" b="1">
                <a:solidFill>
                  <a:srgbClr val="FFFF00"/>
                </a:solidFill>
                <a:latin typeface="X-Files" pitchFamily="34" charset="0"/>
                <a:ea typeface="宋体" charset="-122"/>
              </a:rPr>
              <a:t>“they should teach that at school” effect</a:t>
            </a:r>
            <a:endParaRPr lang="en-US" altLang="zh-CN" sz="3200">
              <a:solidFill>
                <a:srgbClr val="FFFF00"/>
              </a:solidFill>
              <a:latin typeface="X-Files" pitchFamily="34" charset="0"/>
              <a:ea typeface="宋体" charset="-122"/>
            </a:endParaRPr>
          </a:p>
          <a:p>
            <a:pPr algn="ctr"/>
            <a:r>
              <a:rPr lang="en-US" altLang="zh-CN" sz="2000" b="1" i="1">
                <a:solidFill>
                  <a:srgbClr val="FFFF00"/>
                </a:solidFill>
                <a:latin typeface="X-Files" pitchFamily="34" charset="0"/>
                <a:ea typeface="宋体" charset="-122"/>
              </a:rPr>
              <a:t>outsourcing reproduction</a:t>
            </a:r>
            <a:endParaRPr lang="en-US" altLang="zh-CN" sz="2000" i="1">
              <a:solidFill>
                <a:srgbClr val="FFFF00"/>
              </a:solidFill>
              <a:latin typeface="X-Files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078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risbee 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108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85800" y="444500"/>
            <a:ext cx="32766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zh-CN" sz="3200" b="1">
                <a:latin typeface="X-Files" pitchFamily="34" charset="0"/>
                <a:ea typeface="宋体" charset="-122"/>
              </a:rPr>
              <a:t>“Friday </a:t>
            </a:r>
          </a:p>
          <a:p>
            <a:pPr algn="ctr"/>
            <a:r>
              <a:rPr lang="en-US" altLang="zh-CN" sz="3200" b="1">
                <a:latin typeface="X-Files" pitchFamily="34" charset="0"/>
                <a:ea typeface="宋体" charset="-122"/>
              </a:rPr>
              <a:t>five o’clock frisbee” effect</a:t>
            </a:r>
            <a:endParaRPr lang="en-US" altLang="zh-CN" sz="3200">
              <a:latin typeface="X-Files" pitchFamily="34" charset="0"/>
              <a:ea typeface="宋体" charset="-122"/>
            </a:endParaRPr>
          </a:p>
          <a:p>
            <a:pPr algn="ctr"/>
            <a:r>
              <a:rPr lang="en-US" altLang="zh-CN" sz="2000" b="1" i="1">
                <a:latin typeface="X-Files" pitchFamily="34" charset="0"/>
                <a:ea typeface="宋体" charset="-122"/>
              </a:rPr>
              <a:t>work/family balance</a:t>
            </a:r>
          </a:p>
        </p:txBody>
      </p:sp>
    </p:spTree>
    <p:extLst>
      <p:ext uri="{BB962C8B-B14F-4D97-AF65-F5344CB8AC3E}">
        <p14:creationId xmlns:p14="http://schemas.microsoft.com/office/powerpoint/2010/main" val="397094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aith-road-sign-with-dramatic-clouds-and-sk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2378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9096626candles.jpg"/>
          <p:cNvPicPr>
            <a:picLocks noChangeAspect="1"/>
          </p:cNvPicPr>
          <p:nvPr/>
        </p:nvPicPr>
        <p:blipFill>
          <a:blip r:embed="rId2" cstate="print"/>
          <a:srcRect r="11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00496" y="507207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latin typeface="36 days ago Thick BRK" pitchFamily="2" charset="0"/>
              </a:rPr>
              <a:t>48% of those aged </a:t>
            </a:r>
            <a:endParaRPr lang="en-US" sz="3200" dirty="0" smtClean="0">
              <a:latin typeface="36 days ago Thick BRK" pitchFamily="2" charset="0"/>
            </a:endParaRPr>
          </a:p>
          <a:p>
            <a:r>
              <a:rPr lang="en-US" sz="3200" dirty="0" smtClean="0">
                <a:latin typeface="36 days ago Thick BRK" pitchFamily="2" charset="0"/>
              </a:rPr>
              <a:t>13-24 </a:t>
            </a:r>
            <a:r>
              <a:rPr lang="en-US" sz="3200" dirty="0">
                <a:latin typeface="36 days ago Thick BRK" pitchFamily="2" charset="0"/>
              </a:rPr>
              <a:t>have no formal religious belief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44" y="650083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Putting Life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21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9096626candles.jpg"/>
          <p:cNvPicPr>
            <a:picLocks noChangeAspect="1"/>
          </p:cNvPicPr>
          <p:nvPr/>
        </p:nvPicPr>
        <p:blipFill>
          <a:blip r:embed="rId2" cstate="print"/>
          <a:srcRect r="11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00496" y="507207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latin typeface="36 days ago Thick BRK" pitchFamily="2" charset="0"/>
              </a:rPr>
              <a:t>25% believe in astrology and communication with the </a:t>
            </a:r>
            <a:r>
              <a:rPr lang="en-US" sz="3200" dirty="0" smtClean="0">
                <a:latin typeface="36 days ago Thick BRK" pitchFamily="2" charset="0"/>
              </a:rPr>
              <a:t>dead.</a:t>
            </a:r>
            <a:endParaRPr lang="en-US" sz="3200" dirty="0">
              <a:latin typeface="36 days ago Thick BRK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650083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Putting Life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50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36" y="5085184"/>
            <a:ext cx="3347864" cy="20924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4207" y="0"/>
            <a:ext cx="82955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4400" dirty="0" smtClean="0"/>
          </a:p>
          <a:p>
            <a:pPr algn="ctr"/>
            <a:r>
              <a:rPr lang="en-AU" sz="4400" dirty="0" smtClean="0"/>
              <a:t>Ecology</a:t>
            </a:r>
          </a:p>
          <a:p>
            <a:pPr algn="just"/>
            <a:endParaRPr lang="en-AU" sz="3200" dirty="0"/>
          </a:p>
          <a:p>
            <a:pPr algn="ctr">
              <a:lnSpc>
                <a:spcPct val="150000"/>
              </a:lnSpc>
            </a:pPr>
            <a:r>
              <a:rPr lang="en-AU" sz="3200" dirty="0" smtClean="0"/>
              <a:t>the </a:t>
            </a:r>
            <a:r>
              <a:rPr lang="en-AU" sz="3200" dirty="0"/>
              <a:t>science of interrelationships </a:t>
            </a:r>
            <a:endParaRPr lang="en-AU" sz="3200" dirty="0" smtClean="0"/>
          </a:p>
          <a:p>
            <a:pPr algn="ctr">
              <a:lnSpc>
                <a:spcPct val="150000"/>
              </a:lnSpc>
            </a:pPr>
            <a:r>
              <a:rPr lang="en-AU" sz="3200" dirty="0" smtClean="0"/>
              <a:t>between </a:t>
            </a:r>
            <a:r>
              <a:rPr lang="en-AU" sz="3200" dirty="0"/>
              <a:t>organism </a:t>
            </a:r>
            <a:endParaRPr lang="en-AU" sz="3200" dirty="0" smtClean="0"/>
          </a:p>
          <a:p>
            <a:pPr algn="ctr">
              <a:lnSpc>
                <a:spcPct val="150000"/>
              </a:lnSpc>
            </a:pPr>
            <a:r>
              <a:rPr lang="en-AU" sz="3200" dirty="0" smtClean="0"/>
              <a:t>and </a:t>
            </a:r>
            <a:r>
              <a:rPr lang="en-AU" sz="3200" dirty="0"/>
              <a:t>their environments.  </a:t>
            </a:r>
            <a:endParaRPr lang="en-AU" sz="3200" dirty="0" smtClean="0"/>
          </a:p>
          <a:p>
            <a:pPr algn="just"/>
            <a:endParaRPr lang="en-AU" sz="3200" dirty="0" smtClean="0"/>
          </a:p>
          <a:p>
            <a:pPr algn="just"/>
            <a:endParaRPr lang="en-AU" sz="3200" dirty="0"/>
          </a:p>
          <a:p>
            <a:pPr algn="just"/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88183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9096626candles.jpg"/>
          <p:cNvPicPr>
            <a:picLocks noChangeAspect="1"/>
          </p:cNvPicPr>
          <p:nvPr/>
        </p:nvPicPr>
        <p:blipFill>
          <a:blip r:embed="rId2" cstate="print"/>
          <a:srcRect r="11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00496" y="507207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latin typeface="36 days ago Thick BRK" pitchFamily="2" charset="0"/>
              </a:rPr>
              <a:t>31% believe in reincarnation and 21% believe in psychics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44" y="650083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Putting Life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73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9096626candles.jpg"/>
          <p:cNvPicPr>
            <a:picLocks noChangeAspect="1"/>
          </p:cNvPicPr>
          <p:nvPr/>
        </p:nvPicPr>
        <p:blipFill>
          <a:blip r:embed="rId2" cstate="print"/>
          <a:srcRect r="11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86248" y="542926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>
                <a:latin typeface="36 days ago Thick BRK" pitchFamily="2" charset="0"/>
              </a:rPr>
              <a:t>only 17% seriously follow a religious tradition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44" y="650083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Putting Life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84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9096626candles.jpg"/>
          <p:cNvPicPr>
            <a:picLocks noChangeAspect="1"/>
          </p:cNvPicPr>
          <p:nvPr/>
        </p:nvPicPr>
        <p:blipFill>
          <a:blip r:embed="rId2" cstate="print"/>
          <a:srcRect r="11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14810" y="464344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>
                <a:latin typeface="36 days ago Thick BRK" pitchFamily="2" charset="0"/>
              </a:rPr>
              <a:t>only 13% are willing to declare that only one religion is true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44" y="650083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Putting Life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06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9096626candles.jpg"/>
          <p:cNvPicPr>
            <a:picLocks noChangeAspect="1"/>
          </p:cNvPicPr>
          <p:nvPr/>
        </p:nvPicPr>
        <p:blipFill>
          <a:blip r:embed="rId2" cstate="print"/>
          <a:srcRect r="11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14810" y="464344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latin typeface="36 days ago Thick BRK" pitchFamily="2" charset="0"/>
              </a:rPr>
              <a:t>70% my life fits into some sort of great scheme of things</a:t>
            </a:r>
            <a:endParaRPr lang="en-US" sz="3200" dirty="0">
              <a:latin typeface="36 days ago Thick BRK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650083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Putting Life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77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9096626candles.jpg"/>
          <p:cNvPicPr>
            <a:picLocks noChangeAspect="1"/>
          </p:cNvPicPr>
          <p:nvPr/>
        </p:nvPicPr>
        <p:blipFill>
          <a:blip r:embed="rId2" cstate="print"/>
          <a:srcRect r="11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86248" y="528638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latin typeface="36 days ago Thick BRK" pitchFamily="2" charset="0"/>
              </a:rPr>
              <a:t>93% say life has sense of purpose </a:t>
            </a:r>
            <a:endParaRPr lang="en-US" sz="3200" dirty="0">
              <a:latin typeface="36 days ago Thick BRK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650083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Putting Life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73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9096626candles.jpg"/>
          <p:cNvPicPr>
            <a:picLocks noChangeAspect="1"/>
          </p:cNvPicPr>
          <p:nvPr/>
        </p:nvPicPr>
        <p:blipFill>
          <a:blip r:embed="rId2" cstate="print"/>
          <a:srcRect r="11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44" y="650083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Putting Life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5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929718" cy="657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Mission Australia – Queensland Survey of Young Australians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0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144000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2865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Mission Australia – Queensland Survey of Young Australians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9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The relative importance of various ways of dealing with the challenges of life?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37338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2400" dirty="0"/>
              <a:t>Prayer</a:t>
            </a:r>
          </a:p>
          <a:p>
            <a:pPr marL="0" indent="0" algn="ctr">
              <a:buNone/>
            </a:pPr>
            <a:r>
              <a:rPr lang="en-AU" sz="2400" dirty="0" smtClean="0"/>
              <a:t>Drugs/Alcohol</a:t>
            </a:r>
          </a:p>
          <a:p>
            <a:pPr marL="0" indent="0" algn="ctr">
              <a:buNone/>
            </a:pPr>
            <a:r>
              <a:rPr lang="en-AU" sz="2400" dirty="0" smtClean="0"/>
              <a:t>Social Networking</a:t>
            </a:r>
          </a:p>
          <a:p>
            <a:pPr marL="0" indent="0" algn="ctr">
              <a:buNone/>
            </a:pPr>
            <a:r>
              <a:rPr lang="en-AU" sz="2400" dirty="0" smtClean="0"/>
              <a:t>Music</a:t>
            </a:r>
            <a:endParaRPr lang="en-AU" sz="2400" dirty="0"/>
          </a:p>
          <a:p>
            <a:pPr marL="0" indent="0" algn="ctr">
              <a:buNone/>
            </a:pPr>
            <a:r>
              <a:rPr lang="en-AU" sz="2400" dirty="0"/>
              <a:t>Shopping</a:t>
            </a:r>
            <a:endParaRPr lang="en-AU" sz="2400" dirty="0" smtClean="0"/>
          </a:p>
          <a:p>
            <a:pPr marL="0" indent="0" algn="ctr">
              <a:buNone/>
            </a:pPr>
            <a:r>
              <a:rPr lang="en-AU" sz="2400" dirty="0" smtClean="0"/>
              <a:t>Nature</a:t>
            </a:r>
          </a:p>
          <a:p>
            <a:pPr marL="0" indent="0" algn="ctr">
              <a:buNone/>
            </a:pPr>
            <a:r>
              <a:rPr lang="en-AU" sz="2400" dirty="0" smtClean="0"/>
              <a:t>Church</a:t>
            </a:r>
            <a:endParaRPr lang="en-AU" sz="2400" dirty="0"/>
          </a:p>
          <a:p>
            <a:pPr marL="0" indent="0">
              <a:buNone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12584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The relative importance of various ways of dealing with the challenges of life?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37338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2400" dirty="0" smtClean="0"/>
              <a:t>Music (8.1)</a:t>
            </a:r>
            <a:endParaRPr lang="en-AU" sz="2400" dirty="0"/>
          </a:p>
          <a:p>
            <a:pPr marL="0" indent="0" algn="ctr">
              <a:buNone/>
            </a:pPr>
            <a:r>
              <a:rPr lang="en-AU" sz="2400" dirty="0" smtClean="0"/>
              <a:t>Nature (6.4)</a:t>
            </a:r>
            <a:endParaRPr lang="en-AU" sz="2400" dirty="0"/>
          </a:p>
          <a:p>
            <a:pPr marL="0" indent="0" algn="ctr">
              <a:buNone/>
            </a:pPr>
            <a:r>
              <a:rPr lang="en-AU" sz="2400" dirty="0" smtClean="0"/>
              <a:t>Shopping (5.9)</a:t>
            </a:r>
            <a:endParaRPr lang="en-AU" sz="2400" dirty="0"/>
          </a:p>
          <a:p>
            <a:pPr marL="0" indent="0" algn="ctr">
              <a:buNone/>
            </a:pPr>
            <a:r>
              <a:rPr lang="en-AU" sz="2400" dirty="0"/>
              <a:t>Social </a:t>
            </a:r>
            <a:r>
              <a:rPr lang="en-AU" sz="2400" dirty="0" smtClean="0"/>
              <a:t>Networking (5.6)</a:t>
            </a:r>
            <a:endParaRPr lang="en-AU" sz="2400" dirty="0"/>
          </a:p>
          <a:p>
            <a:pPr marL="0" indent="0" algn="ctr">
              <a:buNone/>
            </a:pPr>
            <a:r>
              <a:rPr lang="en-AU" sz="2400" dirty="0" smtClean="0"/>
              <a:t>Prayer (4.2)</a:t>
            </a:r>
            <a:endParaRPr lang="en-AU" sz="2400" dirty="0"/>
          </a:p>
          <a:p>
            <a:pPr marL="0" indent="0" algn="ctr">
              <a:buNone/>
            </a:pPr>
            <a:r>
              <a:rPr lang="en-AU" sz="2400" dirty="0" smtClean="0"/>
              <a:t>Church (3.9)</a:t>
            </a:r>
            <a:endParaRPr lang="en-AU" sz="2400" dirty="0"/>
          </a:p>
          <a:p>
            <a:pPr marL="0" indent="0" algn="ctr">
              <a:buNone/>
            </a:pPr>
            <a:r>
              <a:rPr lang="en-AU" sz="2400" dirty="0" smtClean="0"/>
              <a:t>Drugs/Alcohol (2.5)</a:t>
            </a:r>
          </a:p>
          <a:p>
            <a:pPr marL="0" indent="0">
              <a:buNone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96458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" y="-14199"/>
            <a:ext cx="9162931" cy="6872199"/>
          </a:xfrm>
        </p:spPr>
      </p:pic>
    </p:spTree>
    <p:extLst>
      <p:ext uri="{BB962C8B-B14F-4D97-AF65-F5344CB8AC3E}">
        <p14:creationId xmlns:p14="http://schemas.microsoft.com/office/powerpoint/2010/main" val="412064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9096626candles.jpg"/>
          <p:cNvPicPr>
            <a:picLocks noChangeAspect="1"/>
          </p:cNvPicPr>
          <p:nvPr/>
        </p:nvPicPr>
        <p:blipFill>
          <a:blip r:embed="rId2" cstate="print"/>
          <a:srcRect r="11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44" y="650083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Putting Life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71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j04373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7"/>
            <a:ext cx="10287040" cy="6858027"/>
          </a:xfrm>
        </p:spPr>
      </p:pic>
      <p:sp>
        <p:nvSpPr>
          <p:cNvPr id="5" name="TextBox 4"/>
          <p:cNvSpPr txBox="1"/>
          <p:nvPr/>
        </p:nvSpPr>
        <p:spPr>
          <a:xfrm rot="1645713">
            <a:off x="3608911" y="915468"/>
            <a:ext cx="4429156" cy="1862048"/>
          </a:xfrm>
          <a:prstGeom prst="rect">
            <a:avLst/>
          </a:prstGeom>
          <a:solidFill>
            <a:schemeClr val="accent1">
              <a:lumMod val="40000"/>
              <a:lumOff val="60000"/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rgbClr val="FF0000"/>
                </a:solidFill>
              </a:rPr>
              <a:t>Issues</a:t>
            </a:r>
            <a:endParaRPr lang="en-US" sz="1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0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Sexualisation of Society</a:t>
            </a:r>
            <a:endParaRPr lang="en-US" dirty="0"/>
          </a:p>
        </p:txBody>
      </p:sp>
      <p:pic>
        <p:nvPicPr>
          <p:cNvPr id="4" name="Picture 3" descr="reg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1500174"/>
            <a:ext cx="3771900" cy="48672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3408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81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Pornography</a:t>
            </a:r>
            <a:endParaRPr lang="en-US" dirty="0"/>
          </a:p>
        </p:txBody>
      </p:sp>
      <p:pic>
        <p:nvPicPr>
          <p:cNvPr id="5" name="Picture 4" descr="khajurahao-western_temples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1500174"/>
            <a:ext cx="3643338" cy="48577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 rot="20685135">
            <a:off x="4304608" y="3145524"/>
            <a:ext cx="1143008" cy="2926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20685135">
            <a:off x="4733234" y="4002780"/>
            <a:ext cx="1143008" cy="2926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20736224">
            <a:off x="4385654" y="3065227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censored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736224">
            <a:off x="4742843" y="3922483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censored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10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23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25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Consumerism</a:t>
            </a:r>
            <a:endParaRPr lang="en-US" dirty="0"/>
          </a:p>
        </p:txBody>
      </p:sp>
      <p:pic>
        <p:nvPicPr>
          <p:cNvPr id="4" name="Picture 3" descr="r218293_8536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935632" y="2064840"/>
            <a:ext cx="5088835" cy="38166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8486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77454" cy="623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90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9096626candles.jpg"/>
          <p:cNvPicPr>
            <a:picLocks noChangeAspect="1"/>
          </p:cNvPicPr>
          <p:nvPr/>
        </p:nvPicPr>
        <p:blipFill>
          <a:blip r:embed="rId2" cstate="print"/>
          <a:srcRect r="11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44" y="650083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Putting Life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71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76672"/>
            <a:ext cx="9144000" cy="1470025"/>
          </a:xfrm>
        </p:spPr>
        <p:txBody>
          <a:bodyPr/>
          <a:lstStyle/>
          <a:p>
            <a:r>
              <a:rPr lang="en-US" dirty="0"/>
              <a:t>Ecological Systems </a:t>
            </a:r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628800"/>
            <a:ext cx="9158761" cy="864096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Urie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Brofenbrenner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284382"/>
            <a:ext cx="3339058" cy="468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7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499"/>
            <a:ext cx="9144000" cy="550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2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24744"/>
            <a:ext cx="9144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Religious Faith</a:t>
            </a:r>
            <a:endParaRPr lang="en-AU" sz="2800" dirty="0"/>
          </a:p>
          <a:p>
            <a:pPr algn="ctr"/>
            <a:endParaRPr lang="en-AU" sz="2800" dirty="0" smtClean="0"/>
          </a:p>
          <a:p>
            <a:pPr algn="ctr"/>
            <a:r>
              <a:rPr lang="en-AU" sz="2800" dirty="0" smtClean="0"/>
              <a:t>Among students in Anglican Schools:</a:t>
            </a:r>
          </a:p>
          <a:p>
            <a:pPr algn="ctr"/>
            <a:endParaRPr lang="en-AU" sz="2800" dirty="0" smtClean="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800" dirty="0" smtClean="0"/>
              <a:t>49% see religious education as having little value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800" dirty="0" smtClean="0"/>
              <a:t>34% as having some values, and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800" dirty="0" smtClean="0"/>
              <a:t>17% as having high value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70596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1"/>
          <a:stretch/>
        </p:blipFill>
        <p:spPr>
          <a:xfrm>
            <a:off x="0" y="566189"/>
            <a:ext cx="9144000" cy="627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9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9096626candles.jpg"/>
          <p:cNvPicPr>
            <a:picLocks noChangeAspect="1"/>
          </p:cNvPicPr>
          <p:nvPr/>
        </p:nvPicPr>
        <p:blipFill>
          <a:blip r:embed="rId2" cstate="print"/>
          <a:srcRect r="11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44" y="650083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Putting Life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42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 descr="pink-gar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13"/>
          <p:cNvSpPr txBox="1">
            <a:spLocks noChangeArrowheads="1"/>
          </p:cNvSpPr>
          <p:nvPr/>
        </p:nvSpPr>
        <p:spPr bwMode="auto">
          <a:xfrm>
            <a:off x="2438400" y="304800"/>
            <a:ext cx="5867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8000" dirty="0" smtClean="0">
                <a:solidFill>
                  <a:srgbClr val="660066"/>
                </a:solidFill>
                <a:latin typeface="AlphaFridgeMagnets " pitchFamily="2" charset="0"/>
              </a:rPr>
              <a:t>Spiritual Ecology</a:t>
            </a:r>
            <a:endParaRPr lang="en-US" sz="8000" dirty="0">
              <a:solidFill>
                <a:srgbClr val="660066"/>
              </a:solidFill>
              <a:latin typeface="AlphaFridgeMagnets 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99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 descr="j03865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13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6600" smtClean="0">
                <a:solidFill>
                  <a:schemeClr val="bg1"/>
                </a:solidFill>
              </a:rPr>
              <a:t>		</a:t>
            </a:r>
            <a:r>
              <a:rPr lang="en-US" sz="8000" smtClean="0">
                <a:solidFill>
                  <a:schemeClr val="bg1"/>
                </a:solidFill>
                <a:latin typeface="36 days ago Thick BRK" pitchFamily="2" charset="0"/>
              </a:rPr>
              <a:t>321 RIQ</a:t>
            </a:r>
            <a:endParaRPr lang="en-US" sz="6600" smtClean="0">
              <a:solidFill>
                <a:schemeClr val="bg1"/>
              </a:solidFill>
              <a:latin typeface="36 days ago Thick BRK" pitchFamily="2" charset="0"/>
            </a:endParaRPr>
          </a:p>
        </p:txBody>
      </p:sp>
      <p:sp>
        <p:nvSpPr>
          <p:cNvPr id="68612" name="Content Placeholder 2"/>
          <p:cNvSpPr>
            <a:spLocks noGrp="1"/>
          </p:cNvSpPr>
          <p:nvPr>
            <p:ph idx="1"/>
          </p:nvPr>
        </p:nvSpPr>
        <p:spPr>
          <a:xfrm>
            <a:off x="0" y="2895600"/>
            <a:ext cx="4038600" cy="2087563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en-US" sz="4000" smtClean="0">
                <a:solidFill>
                  <a:schemeClr val="bg1"/>
                </a:solidFill>
                <a:latin typeface="36 days ago Thick BRK" pitchFamily="2" charset="0"/>
              </a:rPr>
              <a:t>3 recalls</a:t>
            </a:r>
          </a:p>
          <a:p>
            <a:pPr algn="ctr" eaLnBrk="1" hangingPunct="1">
              <a:buFontTx/>
              <a:buNone/>
            </a:pPr>
            <a:r>
              <a:rPr lang="en-US" sz="4000" smtClean="0">
                <a:solidFill>
                  <a:schemeClr val="bg1"/>
                </a:solidFill>
                <a:latin typeface="36 days ago Thick BRK" pitchFamily="2" charset="0"/>
              </a:rPr>
              <a:t>2 insights</a:t>
            </a:r>
          </a:p>
          <a:p>
            <a:pPr algn="ctr" eaLnBrk="1" hangingPunct="1">
              <a:buFontTx/>
              <a:buNone/>
            </a:pPr>
            <a:r>
              <a:rPr lang="en-US" sz="4000" smtClean="0">
                <a:solidFill>
                  <a:schemeClr val="bg1"/>
                </a:solidFill>
                <a:latin typeface="36 days ago Thick BRK" pitchFamily="2" charset="0"/>
              </a:rPr>
              <a:t>1 questions</a:t>
            </a:r>
          </a:p>
        </p:txBody>
      </p:sp>
    </p:spTree>
    <p:extLst>
      <p:ext uri="{BB962C8B-B14F-4D97-AF65-F5344CB8AC3E}">
        <p14:creationId xmlns:p14="http://schemas.microsoft.com/office/powerpoint/2010/main" val="223137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"/>
            <a:ext cx="9144000" cy="68681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84482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>
                <a:solidFill>
                  <a:schemeClr val="bg1"/>
                </a:solidFill>
              </a:rPr>
              <a:t>All the pieces</a:t>
            </a:r>
            <a:r>
              <a:rPr lang="en-AU" sz="4800" b="1" dirty="0" smtClean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en-AU" sz="4800" b="1" dirty="0" smtClean="0">
                <a:solidFill>
                  <a:schemeClr val="bg1"/>
                </a:solidFill>
              </a:rPr>
              <a:t> </a:t>
            </a:r>
            <a:r>
              <a:rPr lang="en-AU" sz="4800" b="1" dirty="0">
                <a:solidFill>
                  <a:schemeClr val="bg1"/>
                </a:solidFill>
              </a:rPr>
              <a:t>the spiritual ecology of Australian students</a:t>
            </a:r>
            <a:endParaRPr lang="en-A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87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Who we are, and the actions that we may take, is largely influenced by our external environment</a:t>
            </a:r>
          </a:p>
        </p:txBody>
      </p:sp>
    </p:spTree>
    <p:extLst>
      <p:ext uri="{BB962C8B-B14F-4D97-AF65-F5344CB8AC3E}">
        <p14:creationId xmlns:p14="http://schemas.microsoft.com/office/powerpoint/2010/main" val="44688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73" y="0"/>
            <a:ext cx="6825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9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4624"/>
            <a:ext cx="6696744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8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 descr="pink-gar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13"/>
          <p:cNvSpPr txBox="1">
            <a:spLocks noChangeArrowheads="1"/>
          </p:cNvSpPr>
          <p:nvPr/>
        </p:nvSpPr>
        <p:spPr bwMode="auto">
          <a:xfrm>
            <a:off x="2438400" y="304800"/>
            <a:ext cx="5867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8000" dirty="0" smtClean="0">
                <a:solidFill>
                  <a:srgbClr val="660066"/>
                </a:solidFill>
                <a:latin typeface="AlphaFridgeMagnets " pitchFamily="2" charset="0"/>
              </a:rPr>
              <a:t>Spiritual Ecology</a:t>
            </a:r>
            <a:endParaRPr lang="en-US" sz="8000" dirty="0">
              <a:solidFill>
                <a:srgbClr val="660066"/>
              </a:solidFill>
              <a:latin typeface="AlphaFridgeMagnets 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72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0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869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383</Words>
  <Application>Microsoft Office PowerPoint</Application>
  <PresentationFormat>On-screen Show (4:3)</PresentationFormat>
  <Paragraphs>90</Paragraphs>
  <Slides>46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宋体</vt:lpstr>
      <vt:lpstr>36 days ago Thick BRK</vt:lpstr>
      <vt:lpstr>AlphaFridgeMagnets </vt:lpstr>
      <vt:lpstr>Arial</vt:lpstr>
      <vt:lpstr>Calibri</vt:lpstr>
      <vt:lpstr>X-Files</vt:lpstr>
      <vt:lpstr>Office Theme</vt:lpstr>
      <vt:lpstr>Chart</vt:lpstr>
      <vt:lpstr>PowerPoint Presentation</vt:lpstr>
      <vt:lpstr>PowerPoint Presentation</vt:lpstr>
      <vt:lpstr>PowerPoint Presentation</vt:lpstr>
      <vt:lpstr>Ecological Systems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relative importance of various ways of dealing with the challenges of life?</vt:lpstr>
      <vt:lpstr>The relative importance of various ways of dealing with the challenges of life?</vt:lpstr>
      <vt:lpstr>PowerPoint Presentation</vt:lpstr>
      <vt:lpstr>PowerPoint Presentation</vt:lpstr>
      <vt:lpstr>Sexualisation of Society</vt:lpstr>
      <vt:lpstr>PowerPoint Presentation</vt:lpstr>
      <vt:lpstr>Pornography</vt:lpstr>
      <vt:lpstr>PowerPoint Presentation</vt:lpstr>
      <vt:lpstr>PowerPoint Presentation</vt:lpstr>
      <vt:lpstr>Consumerism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321 RIQ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Harrison</dc:creator>
  <cp:lastModifiedBy>Stephen Harrison</cp:lastModifiedBy>
  <cp:revision>62</cp:revision>
  <dcterms:created xsi:type="dcterms:W3CDTF">2013-08-04T02:37:38Z</dcterms:created>
  <dcterms:modified xsi:type="dcterms:W3CDTF">2017-03-14T21:59:29Z</dcterms:modified>
</cp:coreProperties>
</file>