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handoutMasterIdLst>
    <p:handoutMasterId r:id="rId28"/>
  </p:handoutMasterIdLst>
  <p:sldIdLst>
    <p:sldId id="284" r:id="rId2"/>
    <p:sldId id="281" r:id="rId3"/>
    <p:sldId id="282" r:id="rId4"/>
    <p:sldId id="283" r:id="rId5"/>
    <p:sldId id="268" r:id="rId6"/>
    <p:sldId id="270" r:id="rId7"/>
    <p:sldId id="292" r:id="rId8"/>
    <p:sldId id="269" r:id="rId9"/>
    <p:sldId id="286" r:id="rId10"/>
    <p:sldId id="313" r:id="rId11"/>
    <p:sldId id="266" r:id="rId12"/>
    <p:sldId id="287" r:id="rId13"/>
    <p:sldId id="288" r:id="rId14"/>
    <p:sldId id="289" r:id="rId15"/>
    <p:sldId id="293" r:id="rId16"/>
    <p:sldId id="317" r:id="rId17"/>
    <p:sldId id="318" r:id="rId18"/>
    <p:sldId id="319" r:id="rId19"/>
    <p:sldId id="323" r:id="rId20"/>
    <p:sldId id="324" r:id="rId21"/>
    <p:sldId id="325" r:id="rId22"/>
    <p:sldId id="326" r:id="rId23"/>
    <p:sldId id="327" r:id="rId24"/>
    <p:sldId id="267" r:id="rId25"/>
    <p:sldId id="311" r:id="rId26"/>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677" autoAdjust="0"/>
  </p:normalViewPr>
  <p:slideViewPr>
    <p:cSldViewPr>
      <p:cViewPr varScale="1">
        <p:scale>
          <a:sx n="117" d="100"/>
          <a:sy n="117" d="100"/>
        </p:scale>
        <p:origin x="156" y="7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2" d="100"/>
          <a:sy n="82" d="100"/>
        </p:scale>
        <p:origin x="-206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18BB9B-4617-4764-A091-9670C05817BE}" type="datetimeFigureOut">
              <a:rPr lang="en-AU" smtClean="0"/>
              <a:t>4/04/2017</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1802C92-B0DD-4CD1-B43B-CA125AE5B44E}" type="slidenum">
              <a:rPr lang="en-AU" smtClean="0"/>
              <a:t>‹#›</a:t>
            </a:fld>
            <a:endParaRPr lang="en-AU"/>
          </a:p>
        </p:txBody>
      </p:sp>
    </p:spTree>
    <p:extLst>
      <p:ext uri="{BB962C8B-B14F-4D97-AF65-F5344CB8AC3E}">
        <p14:creationId xmlns:p14="http://schemas.microsoft.com/office/powerpoint/2010/main" val="2566442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72689B-5FE7-4033-BBC8-877E95D7077B}" type="datetimeFigureOut">
              <a:rPr lang="en-AU" smtClean="0"/>
              <a:pPr/>
              <a:t>4/04/2017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156DA3-5699-48FC-AB19-CF5B16542E3F}" type="slidenum">
              <a:rPr lang="en-AU" smtClean="0"/>
              <a:pPr/>
              <a:t>‹#›</a:t>
            </a:fld>
            <a:endParaRPr lang="en-AU"/>
          </a:p>
        </p:txBody>
      </p:sp>
    </p:spTree>
    <p:extLst>
      <p:ext uri="{BB962C8B-B14F-4D97-AF65-F5344CB8AC3E}">
        <p14:creationId xmlns:p14="http://schemas.microsoft.com/office/powerpoint/2010/main" val="3913999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a:t>Ibid</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a:t>As Lady Macbeth discovered to her cost, terrible actions weigh on us; they have a price and the debt echoes through our lives. Moral decisions are only truly interesting in a game if their consequences keep coming back. If your player character becomes less efficient with a weapon after every kill, if they become withdrawn, or slower, or fail to level up, how does this change how we play? What if the challenge isn’t just about accuracy or speed with a weapon: what if it becomes, “will there be psychological </a:t>
            </a:r>
            <a:r>
              <a:rPr lang="en-AU" i="1" dirty="0"/>
              <a:t>consequences</a:t>
            </a:r>
            <a:r>
              <a:rPr lang="en-AU" dirty="0"/>
              <a:t> if I use this weapon?” </a:t>
            </a:r>
          </a:p>
          <a:p>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1</a:t>
            </a:fld>
            <a:endParaRPr lang="en-AU"/>
          </a:p>
        </p:txBody>
      </p:sp>
    </p:spTree>
    <p:extLst>
      <p:ext uri="{BB962C8B-B14F-4D97-AF65-F5344CB8AC3E}">
        <p14:creationId xmlns:p14="http://schemas.microsoft.com/office/powerpoint/2010/main" val="1263843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Lords Prayer – enhanced by digital immersion?</a:t>
            </a:r>
          </a:p>
        </p:txBody>
      </p:sp>
      <p:sp>
        <p:nvSpPr>
          <p:cNvPr id="4" name="Slide Number Placeholder 3"/>
          <p:cNvSpPr>
            <a:spLocks noGrp="1"/>
          </p:cNvSpPr>
          <p:nvPr>
            <p:ph type="sldNum" sz="quarter" idx="10"/>
          </p:nvPr>
        </p:nvSpPr>
        <p:spPr/>
        <p:txBody>
          <a:bodyPr/>
          <a:lstStyle/>
          <a:p>
            <a:fld id="{4B156DA3-5699-48FC-AB19-CF5B16542E3F}" type="slidenum">
              <a:rPr lang="en-AU" smtClean="0"/>
              <a:pPr/>
              <a:t>13</a:t>
            </a:fld>
            <a:endParaRPr lang="en-AU"/>
          </a:p>
        </p:txBody>
      </p:sp>
    </p:spTree>
    <p:extLst>
      <p:ext uri="{BB962C8B-B14F-4D97-AF65-F5344CB8AC3E}">
        <p14:creationId xmlns:p14="http://schemas.microsoft.com/office/powerpoint/2010/main" val="233555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not just about introducing digital changes to the church, though we do need that.</a:t>
            </a:r>
          </a:p>
          <a:p>
            <a:endParaRPr lang="en-AU" dirty="0"/>
          </a:p>
          <a:p>
            <a:r>
              <a:rPr lang="en-AU" dirty="0"/>
              <a:t>Its also about Christians living out their faith in the digital communities.</a:t>
            </a:r>
          </a:p>
          <a:p>
            <a:endParaRPr lang="en-AU" dirty="0"/>
          </a:p>
          <a:p>
            <a:r>
              <a:rPr lang="en-AU" dirty="0"/>
              <a:t>So how?</a:t>
            </a:r>
          </a:p>
          <a:p>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15</a:t>
            </a:fld>
            <a:endParaRPr lang="en-AU"/>
          </a:p>
        </p:txBody>
      </p:sp>
    </p:spTree>
    <p:extLst>
      <p:ext uri="{BB962C8B-B14F-4D97-AF65-F5344CB8AC3E}">
        <p14:creationId xmlns:p14="http://schemas.microsoft.com/office/powerpoint/2010/main" val="418490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16</a:t>
            </a:fld>
            <a:endParaRPr lang="en-AU"/>
          </a:p>
        </p:txBody>
      </p:sp>
    </p:spTree>
    <p:extLst>
      <p:ext uri="{BB962C8B-B14F-4D97-AF65-F5344CB8AC3E}">
        <p14:creationId xmlns:p14="http://schemas.microsoft.com/office/powerpoint/2010/main" val="1577690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Theology or embodiment and incarnation might have something to say here…</a:t>
            </a:r>
          </a:p>
        </p:txBody>
      </p:sp>
      <p:sp>
        <p:nvSpPr>
          <p:cNvPr id="4" name="Slide Number Placeholder 3"/>
          <p:cNvSpPr>
            <a:spLocks noGrp="1"/>
          </p:cNvSpPr>
          <p:nvPr>
            <p:ph type="sldNum" sz="quarter" idx="10"/>
          </p:nvPr>
        </p:nvSpPr>
        <p:spPr/>
        <p:txBody>
          <a:bodyPr/>
          <a:lstStyle/>
          <a:p>
            <a:fld id="{4B156DA3-5699-48FC-AB19-CF5B16542E3F}" type="slidenum">
              <a:rPr lang="en-AU" smtClean="0"/>
              <a:pPr/>
              <a:t>2</a:t>
            </a:fld>
            <a:endParaRPr lang="en-AU"/>
          </a:p>
        </p:txBody>
      </p:sp>
    </p:spTree>
    <p:extLst>
      <p:ext uri="{BB962C8B-B14F-4D97-AF65-F5344CB8AC3E}">
        <p14:creationId xmlns:p14="http://schemas.microsoft.com/office/powerpoint/2010/main" val="718543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3</a:t>
            </a:fld>
            <a:endParaRPr lang="en-AU"/>
          </a:p>
        </p:txBody>
      </p:sp>
    </p:spTree>
    <p:extLst>
      <p:ext uri="{BB962C8B-B14F-4D97-AF65-F5344CB8AC3E}">
        <p14:creationId xmlns:p14="http://schemas.microsoft.com/office/powerpoint/2010/main" val="4218877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Aden’s live tweeting POP Asia – tweets are ‘forever’</a:t>
            </a:r>
          </a:p>
          <a:p>
            <a:r>
              <a:rPr lang="en-AU" dirty="0"/>
              <a:t>Snapchat </a:t>
            </a:r>
            <a:r>
              <a:rPr lang="en-AU" dirty="0" err="1"/>
              <a:t>aimes</a:t>
            </a:r>
            <a:r>
              <a:rPr lang="en-AU" dirty="0"/>
              <a:t> to circumvent this, or at least markets itself as if it does.</a:t>
            </a:r>
          </a:p>
        </p:txBody>
      </p:sp>
      <p:sp>
        <p:nvSpPr>
          <p:cNvPr id="4" name="Slide Number Placeholder 3"/>
          <p:cNvSpPr>
            <a:spLocks noGrp="1"/>
          </p:cNvSpPr>
          <p:nvPr>
            <p:ph type="sldNum" sz="quarter" idx="10"/>
          </p:nvPr>
        </p:nvSpPr>
        <p:spPr/>
        <p:txBody>
          <a:bodyPr/>
          <a:lstStyle/>
          <a:p>
            <a:fld id="{4B156DA3-5699-48FC-AB19-CF5B16542E3F}" type="slidenum">
              <a:rPr lang="en-AU" smtClean="0"/>
              <a:pPr/>
              <a:t>4</a:t>
            </a:fld>
            <a:endParaRPr lang="en-AU"/>
          </a:p>
        </p:txBody>
      </p:sp>
    </p:spTree>
    <p:extLst>
      <p:ext uri="{BB962C8B-B14F-4D97-AF65-F5344CB8AC3E}">
        <p14:creationId xmlns:p14="http://schemas.microsoft.com/office/powerpoint/2010/main" val="582757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Yik</a:t>
            </a:r>
            <a:r>
              <a:rPr lang="en-AU" dirty="0"/>
              <a:t> Yak adds the concept of anonymity, hence less accountability</a:t>
            </a:r>
          </a:p>
        </p:txBody>
      </p:sp>
      <p:sp>
        <p:nvSpPr>
          <p:cNvPr id="4" name="Slide Number Placeholder 3"/>
          <p:cNvSpPr>
            <a:spLocks noGrp="1"/>
          </p:cNvSpPr>
          <p:nvPr>
            <p:ph type="sldNum" sz="quarter" idx="10"/>
          </p:nvPr>
        </p:nvSpPr>
        <p:spPr/>
        <p:txBody>
          <a:bodyPr/>
          <a:lstStyle/>
          <a:p>
            <a:fld id="{4B156DA3-5699-48FC-AB19-CF5B16542E3F}" type="slidenum">
              <a:rPr lang="en-AU" smtClean="0"/>
              <a:pPr/>
              <a:t>5</a:t>
            </a:fld>
            <a:endParaRPr lang="en-AU"/>
          </a:p>
        </p:txBody>
      </p:sp>
    </p:spTree>
    <p:extLst>
      <p:ext uri="{BB962C8B-B14F-4D97-AF65-F5344CB8AC3E}">
        <p14:creationId xmlns:p14="http://schemas.microsoft.com/office/powerpoint/2010/main" val="4027950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Ibid</a:t>
            </a:r>
          </a:p>
          <a:p>
            <a:endParaRPr lang="en-AU" dirty="0"/>
          </a:p>
          <a:p>
            <a:r>
              <a:rPr lang="en-AU" dirty="0"/>
              <a:t>The context here is political events but the same can be said for any large scale event.</a:t>
            </a:r>
          </a:p>
        </p:txBody>
      </p:sp>
      <p:sp>
        <p:nvSpPr>
          <p:cNvPr id="4" name="Slide Number Placeholder 3"/>
          <p:cNvSpPr>
            <a:spLocks noGrp="1"/>
          </p:cNvSpPr>
          <p:nvPr>
            <p:ph type="sldNum" sz="quarter" idx="10"/>
          </p:nvPr>
        </p:nvSpPr>
        <p:spPr/>
        <p:txBody>
          <a:bodyPr/>
          <a:lstStyle/>
          <a:p>
            <a:fld id="{4B156DA3-5699-48FC-AB19-CF5B16542E3F}" type="slidenum">
              <a:rPr lang="en-AU" smtClean="0"/>
              <a:pPr/>
              <a:t>7</a:t>
            </a:fld>
            <a:endParaRPr lang="en-AU"/>
          </a:p>
        </p:txBody>
      </p:sp>
    </p:spTree>
    <p:extLst>
      <p:ext uri="{BB962C8B-B14F-4D97-AF65-F5344CB8AC3E}">
        <p14:creationId xmlns:p14="http://schemas.microsoft.com/office/powerpoint/2010/main" val="196141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Vague</a:t>
            </a:r>
            <a:r>
              <a:rPr lang="en-AU" baseline="0" dirty="0"/>
              <a:t> booking as a way of protecting privacy – “meet you at our </a:t>
            </a:r>
            <a:r>
              <a:rPr lang="en-AU" baseline="0" dirty="0" err="1"/>
              <a:t>fave</a:t>
            </a:r>
            <a:r>
              <a:rPr lang="en-AU" baseline="0" dirty="0"/>
              <a:t> place”.</a:t>
            </a:r>
          </a:p>
          <a:p>
            <a:endParaRPr lang="en-AU" baseline="0" dirty="0"/>
          </a:p>
          <a:p>
            <a:r>
              <a:rPr lang="en-AU" baseline="0" dirty="0"/>
              <a:t>But also as an emotional/attention seeking  fishing tool.</a:t>
            </a:r>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9</a:t>
            </a:fld>
            <a:endParaRPr lang="en-AU"/>
          </a:p>
        </p:txBody>
      </p:sp>
    </p:spTree>
    <p:extLst>
      <p:ext uri="{BB962C8B-B14F-4D97-AF65-F5344CB8AC3E}">
        <p14:creationId xmlns:p14="http://schemas.microsoft.com/office/powerpoint/2010/main" val="3152446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Introducing</a:t>
            </a:r>
            <a:r>
              <a:rPr lang="en-AU" baseline="0" dirty="0"/>
              <a:t> missional possibilities…</a:t>
            </a:r>
          </a:p>
          <a:p>
            <a:endParaRPr lang="en-AU" baseline="0" dirty="0"/>
          </a:p>
          <a:p>
            <a:r>
              <a:rPr lang="en-AU" baseline="0" dirty="0"/>
              <a:t>Teaching the art of reflection</a:t>
            </a:r>
            <a:endParaRPr lang="en-AU" dirty="0"/>
          </a:p>
        </p:txBody>
      </p:sp>
      <p:sp>
        <p:nvSpPr>
          <p:cNvPr id="4" name="Slide Number Placeholder 3"/>
          <p:cNvSpPr>
            <a:spLocks noGrp="1"/>
          </p:cNvSpPr>
          <p:nvPr>
            <p:ph type="sldNum" sz="quarter" idx="10"/>
          </p:nvPr>
        </p:nvSpPr>
        <p:spPr/>
        <p:txBody>
          <a:bodyPr/>
          <a:lstStyle/>
          <a:p>
            <a:fld id="{4B156DA3-5699-48FC-AB19-CF5B16542E3F}" type="slidenum">
              <a:rPr lang="en-AU" smtClean="0"/>
              <a:pPr/>
              <a:t>10</a:t>
            </a:fld>
            <a:endParaRPr lang="en-AU"/>
          </a:p>
        </p:txBody>
      </p:sp>
    </p:spTree>
    <p:extLst>
      <p:ext uri="{BB962C8B-B14F-4D97-AF65-F5344CB8AC3E}">
        <p14:creationId xmlns:p14="http://schemas.microsoft.com/office/powerpoint/2010/main" val="3832948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 </a:t>
            </a:r>
            <a:r>
              <a:rPr lang="en-AU" dirty="0" err="1"/>
              <a:t>Unexpec</a:t>
            </a:r>
            <a:r>
              <a:rPr lang="en-AU" dirty="0"/>
              <a:t> – </a:t>
            </a:r>
            <a:r>
              <a:rPr lang="en-AU" dirty="0" err="1"/>
              <a:t>eg</a:t>
            </a:r>
            <a:r>
              <a:rPr lang="en-AU" dirty="0"/>
              <a:t> of a kids club using technology to tell the </a:t>
            </a:r>
            <a:r>
              <a:rPr lang="en-AU" dirty="0" err="1"/>
              <a:t>storyted</a:t>
            </a:r>
            <a:r>
              <a:rPr lang="en-AU" dirty="0"/>
              <a:t> Christmas</a:t>
            </a:r>
          </a:p>
        </p:txBody>
      </p:sp>
      <p:sp>
        <p:nvSpPr>
          <p:cNvPr id="4" name="Slide Number Placeholder 3"/>
          <p:cNvSpPr>
            <a:spLocks noGrp="1"/>
          </p:cNvSpPr>
          <p:nvPr>
            <p:ph type="sldNum" sz="quarter" idx="10"/>
          </p:nvPr>
        </p:nvSpPr>
        <p:spPr/>
        <p:txBody>
          <a:bodyPr/>
          <a:lstStyle/>
          <a:p>
            <a:fld id="{4B156DA3-5699-48FC-AB19-CF5B16542E3F}" type="slidenum">
              <a:rPr lang="en-AU" smtClean="0"/>
              <a:pPr/>
              <a:t>12</a:t>
            </a:fld>
            <a:endParaRPr lang="en-AU"/>
          </a:p>
        </p:txBody>
      </p:sp>
    </p:spTree>
    <p:extLst>
      <p:ext uri="{BB962C8B-B14F-4D97-AF65-F5344CB8AC3E}">
        <p14:creationId xmlns:p14="http://schemas.microsoft.com/office/powerpoint/2010/main" val="1347028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endParaRPr lang="en-AU"/>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F2B1F50-33D5-4D8B-BCE0-5CC7B38E5555}" type="datetimeFigureOut">
              <a:rPr lang="en-AU" smtClean="0"/>
              <a:pPr/>
              <a:t>4/04/2017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106FE93-1DA2-496B-AD86-0011CAFEA9B4}" type="slidenum">
              <a:rPr lang="en-AU" smtClean="0"/>
              <a:pPr/>
              <a:t>‹#›</a:t>
            </a:fld>
            <a:endParaRPr lang="en-AU"/>
          </a:p>
        </p:txBody>
      </p:sp>
      <p:sp>
        <p:nvSpPr>
          <p:cNvPr id="7" name="TextBox 6"/>
          <p:cNvSpPr txBox="1"/>
          <p:nvPr userDrawn="1"/>
        </p:nvSpPr>
        <p:spPr>
          <a:xfrm>
            <a:off x="7812360" y="0"/>
            <a:ext cx="936104" cy="369332"/>
          </a:xfrm>
          <a:prstGeom prst="rect">
            <a:avLst/>
          </a:prstGeom>
          <a:solidFill>
            <a:schemeClr val="tx1"/>
          </a:solidFill>
        </p:spPr>
        <p:txBody>
          <a:bodyPr wrap="square" rtlCol="0">
            <a:spAutoFit/>
          </a:bodyPr>
          <a:lstStyle/>
          <a:p>
            <a:r>
              <a:rPr lang="en-AU" dirty="0">
                <a:solidFill>
                  <a:schemeClr val="bg1"/>
                </a:solidFill>
              </a:rPr>
              <a:t>THL354</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F2B1F50-33D5-4D8B-BCE0-5CC7B38E5555}" type="datetimeFigureOut">
              <a:rPr lang="en-AU" smtClean="0"/>
              <a:pPr/>
              <a:t>4/04/2017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F2B1F50-33D5-4D8B-BCE0-5CC7B38E5555}" type="datetimeFigureOut">
              <a:rPr lang="en-AU" smtClean="0"/>
              <a:pPr/>
              <a:t>4/04/2017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F2B1F50-33D5-4D8B-BCE0-5CC7B38E5555}" type="datetimeFigureOut">
              <a:rPr lang="en-AU" smtClean="0"/>
              <a:pPr/>
              <a:t>4/04/2017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106FE93-1DA2-496B-AD86-0011CAFEA9B4}" type="slidenum">
              <a:rPr lang="en-AU" smtClean="0"/>
              <a:pPr/>
              <a:t>‹#›</a:t>
            </a:fld>
            <a:endParaRPr lang="en-AU"/>
          </a:p>
        </p:txBody>
      </p:sp>
      <p:sp>
        <p:nvSpPr>
          <p:cNvPr id="7" name="TextBox 6"/>
          <p:cNvSpPr txBox="1"/>
          <p:nvPr userDrawn="1"/>
        </p:nvSpPr>
        <p:spPr>
          <a:xfrm>
            <a:off x="8028384" y="0"/>
            <a:ext cx="936104" cy="369332"/>
          </a:xfrm>
          <a:prstGeom prst="rect">
            <a:avLst/>
          </a:prstGeom>
          <a:solidFill>
            <a:schemeClr val="tx1"/>
          </a:solidFill>
        </p:spPr>
        <p:txBody>
          <a:bodyPr wrap="square" rtlCol="0">
            <a:spAutoFit/>
          </a:bodyPr>
          <a:lstStyle/>
          <a:p>
            <a:r>
              <a:rPr lang="en-AU" dirty="0">
                <a:solidFill>
                  <a:schemeClr val="bg1"/>
                </a:solidFill>
              </a:rPr>
              <a:t>THL354</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B1F50-33D5-4D8B-BCE0-5CC7B38E5555}" type="datetimeFigureOut">
              <a:rPr lang="en-AU" smtClean="0"/>
              <a:pPr/>
              <a:t>4/04/2017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F2B1F50-33D5-4D8B-BCE0-5CC7B38E5555}" type="datetimeFigureOut">
              <a:rPr lang="en-AU" smtClean="0"/>
              <a:pPr/>
              <a:t>4/04/2017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106FE93-1DA2-496B-AD86-0011CAFEA9B4}" type="slidenum">
              <a:rPr lang="en-AU" smtClean="0"/>
              <a:pPr/>
              <a:t>‹#›</a:t>
            </a:fld>
            <a:endParaRPr lang="en-AU"/>
          </a:p>
        </p:txBody>
      </p:sp>
      <p:sp>
        <p:nvSpPr>
          <p:cNvPr id="8" name="TextBox 7"/>
          <p:cNvSpPr txBox="1"/>
          <p:nvPr userDrawn="1"/>
        </p:nvSpPr>
        <p:spPr>
          <a:xfrm>
            <a:off x="7812360" y="0"/>
            <a:ext cx="936104" cy="369332"/>
          </a:xfrm>
          <a:prstGeom prst="rect">
            <a:avLst/>
          </a:prstGeom>
          <a:solidFill>
            <a:schemeClr val="tx1"/>
          </a:solidFill>
        </p:spPr>
        <p:txBody>
          <a:bodyPr wrap="square" rtlCol="0">
            <a:spAutoFit/>
          </a:bodyPr>
          <a:lstStyle/>
          <a:p>
            <a:r>
              <a:rPr lang="en-AU" dirty="0">
                <a:solidFill>
                  <a:schemeClr val="bg1"/>
                </a:solidFill>
              </a:rPr>
              <a:t>THL354</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F2B1F50-33D5-4D8B-BCE0-5CC7B38E5555}" type="datetimeFigureOut">
              <a:rPr lang="en-AU" smtClean="0"/>
              <a:pPr/>
              <a:t>4/04/2017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F2B1F50-33D5-4D8B-BCE0-5CC7B38E5555}" type="datetimeFigureOut">
              <a:rPr lang="en-AU" smtClean="0"/>
              <a:pPr/>
              <a:t>4/04/2017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B1F50-33D5-4D8B-BCE0-5CC7B38E5555}" type="datetimeFigureOut">
              <a:rPr lang="en-AU" smtClean="0"/>
              <a:pPr/>
              <a:t>4/04/2017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B1F50-33D5-4D8B-BCE0-5CC7B38E5555}" type="datetimeFigureOut">
              <a:rPr lang="en-AU" smtClean="0"/>
              <a:pPr/>
              <a:t>4/04/2017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F2B1F50-33D5-4D8B-BCE0-5CC7B38E5555}" type="datetimeFigureOut">
              <a:rPr lang="en-AU" smtClean="0"/>
              <a:pPr/>
              <a:t>4/04/2017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106FE93-1DA2-496B-AD86-0011CAFEA9B4}"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F2B1F50-33D5-4D8B-BCE0-5CC7B38E5555}" type="datetimeFigureOut">
              <a:rPr lang="en-AU" smtClean="0"/>
              <a:pPr/>
              <a:t>4/04/2017</a:t>
            </a:fld>
            <a:endParaRPr lang="en-AU"/>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106FE93-1DA2-496B-AD86-0011CAFEA9B4}"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user/stpaulsartsandmedi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worldvision.org.nz/church-resources/just-prayers.aspx"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abc.net.au/news/2014-11-20/neuroscientist-warns-young-brains-being-reshaped-by-technology/5906140"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mh.com.au/it-pro/how-digital-culture-is-rewiring-our-brains-20120806-23q5p.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hyperlink" Target="http://www.brisbanetimes.com.au/digital-life/digital-life-news/how-the-yik-yak-app-undermined-republican-ted-cruzs-presidential-campaign-launch-20150323-1m61e1.html" TargetMode="Externa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mashable.com/2014/11/20/yik-yak-threats-lockdown" TargetMode="External"/><Relationship Id="rId2" Type="http://schemas.openxmlformats.org/officeDocument/2006/relationships/hyperlink" Target="http://www.nytimes.com/2015/03/09/technology/popular-yik-yak-app-confers-anonymity-and-delivers-abuse.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de.fishki.net/picsw/042008/11/strange_people/033_strange_people.jpg"/>
          <p:cNvPicPr>
            <a:picLocks noChangeAspect="1" noChangeArrowheads="1"/>
          </p:cNvPicPr>
          <p:nvPr/>
        </p:nvPicPr>
        <p:blipFill rotWithShape="1">
          <a:blip r:embed="rId3">
            <a:extLst>
              <a:ext uri="{28A0092B-C50C-407E-A947-70E740481C1C}">
                <a14:useLocalDpi xmlns:a14="http://schemas.microsoft.com/office/drawing/2010/main" val="0"/>
              </a:ext>
            </a:extLst>
          </a:blip>
          <a:srcRect t="2814"/>
          <a:stretch/>
        </p:blipFill>
        <p:spPr bwMode="auto">
          <a:xfrm>
            <a:off x="0" y="-19023"/>
            <a:ext cx="3888432" cy="51625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979712" y="483519"/>
            <a:ext cx="6789440" cy="3816424"/>
          </a:xfrm>
          <a:solidFill>
            <a:schemeClr val="bg1">
              <a:alpha val="54000"/>
            </a:schemeClr>
          </a:solidFill>
        </p:spPr>
        <p:txBody>
          <a:bodyPr>
            <a:normAutofit fontScale="77500" lnSpcReduction="20000"/>
          </a:bodyPr>
          <a:lstStyle/>
          <a:p>
            <a:pPr>
              <a:buNone/>
            </a:pPr>
            <a:r>
              <a:rPr lang="en-AU" dirty="0"/>
              <a:t>“As Lady Macbeth discovered to her cost, terrible actions weigh on us; they have a price and the debt echoes through our lives. Moral decisions are only truly interesting in a game if their consequences keep coming back. If your player character becomes less efficient with a weapon after every kill, if they become withdrawn, or slower, or fail to level up, how does this change how we play? What if the challenge isn’t just about accuracy or speed with a weapon: what if it becomes, “will there be psychological </a:t>
            </a:r>
            <a:r>
              <a:rPr lang="en-AU" i="1" dirty="0"/>
              <a:t>consequences</a:t>
            </a:r>
            <a:r>
              <a:rPr lang="en-AU" dirty="0"/>
              <a:t> if I use this weapon?”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tiswrittenforyou.files.wordpress.com/2013/06/alone-girl-cute-jeans-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200151"/>
            <a:ext cx="5715000" cy="353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AU"/>
              <a:t>The debate</a:t>
            </a:r>
          </a:p>
        </p:txBody>
      </p:sp>
      <p:sp>
        <p:nvSpPr>
          <p:cNvPr id="3" name="Content Placeholder 2"/>
          <p:cNvSpPr>
            <a:spLocks noGrp="1"/>
          </p:cNvSpPr>
          <p:nvPr>
            <p:ph idx="1"/>
          </p:nvPr>
        </p:nvSpPr>
        <p:spPr>
          <a:xfrm>
            <a:off x="457200" y="1200151"/>
            <a:ext cx="8229600" cy="579511"/>
          </a:xfrm>
        </p:spPr>
        <p:txBody>
          <a:bodyPr/>
          <a:lstStyle/>
          <a:p>
            <a:r>
              <a:rPr lang="en-AU"/>
              <a:t>The capacity for reflection…</a:t>
            </a:r>
          </a:p>
        </p:txBody>
      </p:sp>
    </p:spTree>
    <p:extLst>
      <p:ext uri="{BB962C8B-B14F-4D97-AF65-F5344CB8AC3E}">
        <p14:creationId xmlns:p14="http://schemas.microsoft.com/office/powerpoint/2010/main" val="18942644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iksel.com/wp-content/uploads/2014/12/churchfind03.png"/>
          <p:cNvPicPr>
            <a:picLocks noChangeAspect="1" noChangeArrowheads="1"/>
          </p:cNvPicPr>
          <p:nvPr/>
        </p:nvPicPr>
        <p:blipFill>
          <a:blip r:embed="rId2" cstate="print"/>
          <a:srcRect l="10626"/>
          <a:stretch>
            <a:fillRect/>
          </a:stretch>
        </p:blipFill>
        <p:spPr bwMode="auto">
          <a:xfrm>
            <a:off x="0" y="0"/>
            <a:ext cx="9144000" cy="5143500"/>
          </a:xfrm>
          <a:prstGeom prst="rect">
            <a:avLst/>
          </a:prstGeom>
          <a:noFill/>
        </p:spPr>
      </p:pic>
      <p:sp>
        <p:nvSpPr>
          <p:cNvPr id="2" name="Title 1"/>
          <p:cNvSpPr>
            <a:spLocks noGrp="1"/>
          </p:cNvSpPr>
          <p:nvPr>
            <p:ph type="ctrTitle"/>
          </p:nvPr>
        </p:nvSpPr>
        <p:spPr>
          <a:xfrm>
            <a:off x="5796136" y="411510"/>
            <a:ext cx="3168352" cy="4104456"/>
          </a:xfrm>
        </p:spPr>
        <p:txBody>
          <a:bodyPr>
            <a:normAutofit/>
          </a:bodyPr>
          <a:lstStyle/>
          <a:p>
            <a:pPr algn="l"/>
            <a:r>
              <a:rPr lang="en-AU" dirty="0"/>
              <a:t>The possibilities – missional responses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4248" y="205978"/>
            <a:ext cx="1882552" cy="2797819"/>
          </a:xfrm>
        </p:spPr>
        <p:txBody>
          <a:bodyPr>
            <a:normAutofit/>
          </a:bodyPr>
          <a:lstStyle/>
          <a:p>
            <a:r>
              <a:rPr lang="en-AU" dirty="0"/>
              <a:t>St Pauls Arts n Kids</a:t>
            </a:r>
          </a:p>
        </p:txBody>
      </p:sp>
      <p:sp>
        <p:nvSpPr>
          <p:cNvPr id="4" name="Rectangle 3"/>
          <p:cNvSpPr/>
          <p:nvPr/>
        </p:nvSpPr>
        <p:spPr>
          <a:xfrm>
            <a:off x="6804248" y="4011910"/>
            <a:ext cx="2232248" cy="738664"/>
          </a:xfrm>
          <a:prstGeom prst="rect">
            <a:avLst/>
          </a:prstGeom>
        </p:spPr>
        <p:txBody>
          <a:bodyPr wrap="square">
            <a:spAutoFit/>
          </a:bodyPr>
          <a:lstStyle/>
          <a:p>
            <a:r>
              <a:rPr lang="en-AU" sz="1200" dirty="0">
                <a:hlinkClick r:id="rId3"/>
              </a:rPr>
              <a:t>https://www.youtube.com/user/stpaulsartsandmedia</a:t>
            </a:r>
            <a:endParaRPr lang="en-AU" sz="1200" dirty="0"/>
          </a:p>
          <a:p>
            <a:endParaRPr lang="en-A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2240" y="1779662"/>
            <a:ext cx="1954560" cy="857250"/>
          </a:xfrm>
        </p:spPr>
        <p:txBody>
          <a:bodyPr>
            <a:normAutofit fontScale="90000"/>
          </a:bodyPr>
          <a:lstStyle/>
          <a:p>
            <a:r>
              <a:rPr lang="en-AU" dirty="0"/>
              <a:t>World Vision -  Just Prayers</a:t>
            </a:r>
          </a:p>
        </p:txBody>
      </p:sp>
      <p:sp>
        <p:nvSpPr>
          <p:cNvPr id="4" name="Rectangle 3"/>
          <p:cNvSpPr/>
          <p:nvPr/>
        </p:nvSpPr>
        <p:spPr>
          <a:xfrm>
            <a:off x="4427984" y="4866501"/>
            <a:ext cx="4572000" cy="553998"/>
          </a:xfrm>
          <a:prstGeom prst="rect">
            <a:avLst/>
          </a:prstGeom>
        </p:spPr>
        <p:txBody>
          <a:bodyPr>
            <a:spAutoFit/>
          </a:bodyPr>
          <a:lstStyle/>
          <a:p>
            <a:r>
              <a:rPr lang="en-AU" sz="1200" dirty="0">
                <a:hlinkClick r:id="rId3"/>
              </a:rPr>
              <a:t>https://www.worldvision.org.nz/church-resources/just-prayers.aspx</a:t>
            </a:r>
            <a:endParaRPr lang="en-AU" sz="1200" dirty="0"/>
          </a:p>
          <a:p>
            <a:endParaRPr lang="en-A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11510"/>
            <a:ext cx="8229600" cy="4183113"/>
          </a:xfrm>
        </p:spPr>
        <p:txBody>
          <a:bodyPr>
            <a:normAutofit/>
          </a:bodyPr>
          <a:lstStyle/>
          <a:p>
            <a:r>
              <a:rPr lang="en-AU" dirty="0"/>
              <a:t>Pairing with other ministries in the diocese and beyond</a:t>
            </a:r>
          </a:p>
          <a:p>
            <a:r>
              <a:rPr lang="en-AU" dirty="0"/>
              <a:t>Transforming worship</a:t>
            </a:r>
          </a:p>
          <a:p>
            <a:pPr lvl="1"/>
            <a:r>
              <a:rPr lang="en-AU" dirty="0"/>
              <a:t>Screens</a:t>
            </a:r>
          </a:p>
          <a:p>
            <a:pPr lvl="1"/>
            <a:r>
              <a:rPr lang="en-AU" dirty="0"/>
              <a:t>Live tweeting</a:t>
            </a:r>
          </a:p>
          <a:p>
            <a:r>
              <a:rPr lang="en-AU" dirty="0"/>
              <a:t>Learning from the lessons of the digital world – Interactivity!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11560" y="339502"/>
            <a:ext cx="2736304" cy="302433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5724128" y="339502"/>
            <a:ext cx="2736304" cy="302433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extBox 5"/>
          <p:cNvSpPr txBox="1"/>
          <p:nvPr/>
        </p:nvSpPr>
        <p:spPr>
          <a:xfrm>
            <a:off x="1043608" y="1203598"/>
            <a:ext cx="1728192" cy="1077218"/>
          </a:xfrm>
          <a:prstGeom prst="rect">
            <a:avLst/>
          </a:prstGeom>
          <a:noFill/>
        </p:spPr>
        <p:txBody>
          <a:bodyPr wrap="square" rtlCol="0">
            <a:spAutoFit/>
          </a:bodyPr>
          <a:lstStyle/>
          <a:p>
            <a:pPr algn="ctr"/>
            <a:r>
              <a:rPr lang="en-AU" sz="3200" dirty="0">
                <a:solidFill>
                  <a:schemeClr val="bg1"/>
                </a:solidFill>
              </a:rPr>
              <a:t>Digital world</a:t>
            </a:r>
          </a:p>
        </p:txBody>
      </p:sp>
      <p:sp>
        <p:nvSpPr>
          <p:cNvPr id="8" name="TextBox 7"/>
          <p:cNvSpPr txBox="1"/>
          <p:nvPr/>
        </p:nvSpPr>
        <p:spPr>
          <a:xfrm>
            <a:off x="6228184" y="1131590"/>
            <a:ext cx="1728192" cy="1077218"/>
          </a:xfrm>
          <a:prstGeom prst="rect">
            <a:avLst/>
          </a:prstGeom>
          <a:noFill/>
        </p:spPr>
        <p:txBody>
          <a:bodyPr wrap="square" rtlCol="0">
            <a:spAutoFit/>
          </a:bodyPr>
          <a:lstStyle/>
          <a:p>
            <a:pPr algn="ctr"/>
            <a:r>
              <a:rPr lang="en-AU" sz="3200" dirty="0">
                <a:solidFill>
                  <a:schemeClr val="bg1"/>
                </a:solidFill>
              </a:rPr>
              <a:t>Faith world</a:t>
            </a:r>
          </a:p>
        </p:txBody>
      </p:sp>
      <p:sp>
        <p:nvSpPr>
          <p:cNvPr id="9" name="Left-Right Arrow Callout 8"/>
          <p:cNvSpPr/>
          <p:nvPr/>
        </p:nvSpPr>
        <p:spPr>
          <a:xfrm>
            <a:off x="3131840" y="1059582"/>
            <a:ext cx="2808312" cy="1584176"/>
          </a:xfrm>
          <a:prstGeom prst="leftRightArrowCallout">
            <a:avLst>
              <a:gd name="adj1" fmla="val 20554"/>
              <a:gd name="adj2" fmla="val 22828"/>
              <a:gd name="adj3" fmla="val 20707"/>
              <a:gd name="adj4" fmla="val 56377"/>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995936" y="1275606"/>
            <a:ext cx="1080120" cy="923330"/>
          </a:xfrm>
          <a:prstGeom prst="rect">
            <a:avLst/>
          </a:prstGeom>
          <a:noFill/>
        </p:spPr>
        <p:txBody>
          <a:bodyPr wrap="square" rtlCol="0">
            <a:spAutoFit/>
          </a:bodyPr>
          <a:lstStyle/>
          <a:p>
            <a:pPr algn="ctr"/>
            <a:r>
              <a:rPr lang="en-AU" dirty="0">
                <a:solidFill>
                  <a:schemeClr val="bg1"/>
                </a:solidFill>
              </a:rPr>
              <a:t>This is a two way street</a:t>
            </a:r>
          </a:p>
        </p:txBody>
      </p:sp>
      <p:sp>
        <p:nvSpPr>
          <p:cNvPr id="11" name="TextBox 10"/>
          <p:cNvSpPr txBox="1"/>
          <p:nvPr/>
        </p:nvSpPr>
        <p:spPr>
          <a:xfrm>
            <a:off x="323528" y="3363838"/>
            <a:ext cx="8604448" cy="646331"/>
          </a:xfrm>
          <a:prstGeom prst="rect">
            <a:avLst/>
          </a:prstGeom>
          <a:solidFill>
            <a:schemeClr val="tx1">
              <a:lumMod val="65000"/>
              <a:lumOff val="35000"/>
            </a:schemeClr>
          </a:solidFill>
        </p:spPr>
        <p:txBody>
          <a:bodyPr wrap="square" rtlCol="0">
            <a:spAutoFit/>
          </a:bodyPr>
          <a:lstStyle/>
          <a:p>
            <a:r>
              <a:rPr lang="en-AU" dirty="0">
                <a:solidFill>
                  <a:schemeClr val="bg1"/>
                </a:solidFill>
              </a:rPr>
              <a:t>As well as having the flexibility to put a screen in the church, we need to be training our members to live out their faith appropriately in their own  digital communities.   </a:t>
            </a:r>
          </a:p>
        </p:txBody>
      </p:sp>
      <p:sp>
        <p:nvSpPr>
          <p:cNvPr id="12" name="TextBox 11"/>
          <p:cNvSpPr txBox="1"/>
          <p:nvPr/>
        </p:nvSpPr>
        <p:spPr>
          <a:xfrm>
            <a:off x="323528" y="4155926"/>
            <a:ext cx="8604448" cy="646331"/>
          </a:xfrm>
          <a:prstGeom prst="rect">
            <a:avLst/>
          </a:prstGeom>
          <a:solidFill>
            <a:schemeClr val="accent4">
              <a:lumMod val="75000"/>
            </a:schemeClr>
          </a:solidFill>
        </p:spPr>
        <p:txBody>
          <a:bodyPr wrap="square" rtlCol="0">
            <a:spAutoFit/>
          </a:bodyPr>
          <a:lstStyle/>
          <a:p>
            <a:r>
              <a:rPr lang="en-AU" dirty="0" err="1">
                <a:solidFill>
                  <a:schemeClr val="bg1"/>
                </a:solidFill>
              </a:rPr>
              <a:t>Soooo</a:t>
            </a:r>
            <a:r>
              <a:rPr lang="en-AU" dirty="0">
                <a:solidFill>
                  <a:schemeClr val="bg1"/>
                </a:solidFill>
              </a:rPr>
              <a:t>...that’s a nice platitude but what does it mean to live out faith appropriately in digital communities?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601" b="5200"/>
          <a:stretch/>
        </p:blipFill>
        <p:spPr>
          <a:xfrm>
            <a:off x="0" y="51470"/>
            <a:ext cx="9144000" cy="4976458"/>
          </a:xfrm>
          <a:prstGeom prst="rect">
            <a:avLst/>
          </a:prstGeom>
        </p:spPr>
      </p:pic>
      <p:sp>
        <p:nvSpPr>
          <p:cNvPr id="11" name="Rectangle 10"/>
          <p:cNvSpPr/>
          <p:nvPr/>
        </p:nvSpPr>
        <p:spPr>
          <a:xfrm>
            <a:off x="251520" y="267494"/>
            <a:ext cx="4206921" cy="369332"/>
          </a:xfrm>
          <a:prstGeom prst="rect">
            <a:avLst/>
          </a:prstGeom>
        </p:spPr>
        <p:txBody>
          <a:bodyPr wrap="none">
            <a:spAutoFit/>
          </a:bodyPr>
          <a:lstStyle/>
          <a:p>
            <a:r>
              <a:rPr lang="en-AU" dirty="0"/>
              <a:t>http://www.reimaginefaithformation.com/</a:t>
            </a:r>
          </a:p>
        </p:txBody>
      </p:sp>
    </p:spTree>
    <p:extLst>
      <p:ext uri="{BB962C8B-B14F-4D97-AF65-F5344CB8AC3E}">
        <p14:creationId xmlns:p14="http://schemas.microsoft.com/office/powerpoint/2010/main" val="3587872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396" r="1068" b="4004"/>
          <a:stretch/>
        </p:blipFill>
        <p:spPr>
          <a:xfrm>
            <a:off x="22145" y="879"/>
            <a:ext cx="9144000" cy="5151246"/>
          </a:xfrm>
          <a:prstGeom prst="rect">
            <a:avLst/>
          </a:prstGeom>
        </p:spPr>
      </p:pic>
      <p:sp>
        <p:nvSpPr>
          <p:cNvPr id="2" name="Rectangle 1"/>
          <p:cNvSpPr/>
          <p:nvPr/>
        </p:nvSpPr>
        <p:spPr>
          <a:xfrm>
            <a:off x="107504" y="2499742"/>
            <a:ext cx="4197367" cy="369332"/>
          </a:xfrm>
          <a:prstGeom prst="rect">
            <a:avLst/>
          </a:prstGeom>
        </p:spPr>
        <p:txBody>
          <a:bodyPr wrap="none">
            <a:spAutoFit/>
          </a:bodyPr>
          <a:lstStyle/>
          <a:p>
            <a:r>
              <a:rPr lang="en-AU" dirty="0"/>
              <a:t>http://www.lifelongfaith.com/ff-2020.html</a:t>
            </a:r>
          </a:p>
        </p:txBody>
      </p:sp>
    </p:spTree>
    <p:extLst>
      <p:ext uri="{BB962C8B-B14F-4D97-AF65-F5344CB8AC3E}">
        <p14:creationId xmlns:p14="http://schemas.microsoft.com/office/powerpoint/2010/main" val="315362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3738" r="2001" b="4242"/>
          <a:stretch/>
        </p:blipFill>
        <p:spPr>
          <a:xfrm>
            <a:off x="13130" y="20200"/>
            <a:ext cx="8928992" cy="5236047"/>
          </a:xfrm>
          <a:prstGeom prst="rect">
            <a:avLst/>
          </a:prstGeom>
        </p:spPr>
      </p:pic>
      <p:sp>
        <p:nvSpPr>
          <p:cNvPr id="2" name="Rectangle 1"/>
          <p:cNvSpPr/>
          <p:nvPr/>
        </p:nvSpPr>
        <p:spPr>
          <a:xfrm>
            <a:off x="48075" y="1064342"/>
            <a:ext cx="4033605" cy="369332"/>
          </a:xfrm>
          <a:prstGeom prst="rect">
            <a:avLst/>
          </a:prstGeom>
        </p:spPr>
        <p:txBody>
          <a:bodyPr wrap="none">
            <a:spAutoFit/>
          </a:bodyPr>
          <a:lstStyle/>
          <a:p>
            <a:r>
              <a:rPr lang="en-AU" dirty="0"/>
              <a:t>http://www.curatingfaithformation.com/</a:t>
            </a:r>
          </a:p>
        </p:txBody>
      </p:sp>
    </p:spTree>
    <p:extLst>
      <p:ext uri="{BB962C8B-B14F-4D97-AF65-F5344CB8AC3E}">
        <p14:creationId xmlns:p14="http://schemas.microsoft.com/office/powerpoint/2010/main" val="2221853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8-21 at 7.44.24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49909" y="680293"/>
            <a:ext cx="6628388" cy="3751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65766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s://s-media-cache-ak0.pinimg.com/736x/c7/99/28/c7992847d8ce93aeb1f06070476add14.jpg"/>
          <p:cNvPicPr>
            <a:picLocks noChangeAspect="1" noChangeArrowheads="1"/>
          </p:cNvPicPr>
          <p:nvPr/>
        </p:nvPicPr>
        <p:blipFill>
          <a:blip r:embed="rId3" cstate="print"/>
          <a:srcRect/>
          <a:stretch>
            <a:fillRect/>
          </a:stretch>
        </p:blipFill>
        <p:spPr bwMode="auto">
          <a:xfrm>
            <a:off x="6372200" y="1275606"/>
            <a:ext cx="2232248" cy="3127205"/>
          </a:xfrm>
          <a:prstGeom prst="rect">
            <a:avLst/>
          </a:prstGeom>
          <a:noFill/>
        </p:spPr>
      </p:pic>
      <p:sp>
        <p:nvSpPr>
          <p:cNvPr id="2" name="Title 1"/>
          <p:cNvSpPr>
            <a:spLocks noGrp="1"/>
          </p:cNvSpPr>
          <p:nvPr>
            <p:ph type="title"/>
          </p:nvPr>
        </p:nvSpPr>
        <p:spPr/>
        <p:txBody>
          <a:bodyPr/>
          <a:lstStyle/>
          <a:p>
            <a:r>
              <a:rPr lang="en-AU" dirty="0"/>
              <a:t>The debate</a:t>
            </a:r>
          </a:p>
        </p:txBody>
      </p:sp>
      <p:sp>
        <p:nvSpPr>
          <p:cNvPr id="3" name="Content Placeholder 2"/>
          <p:cNvSpPr>
            <a:spLocks noGrp="1"/>
          </p:cNvSpPr>
          <p:nvPr>
            <p:ph idx="1"/>
          </p:nvPr>
        </p:nvSpPr>
        <p:spPr>
          <a:xfrm>
            <a:off x="107504" y="1131590"/>
            <a:ext cx="8373616" cy="3394472"/>
          </a:xfrm>
        </p:spPr>
        <p:txBody>
          <a:bodyPr>
            <a:normAutofit/>
          </a:bodyPr>
          <a:lstStyle/>
          <a:p>
            <a:pPr lvl="1">
              <a:buNone/>
            </a:pPr>
            <a:r>
              <a:rPr lang="en-AU" dirty="0"/>
              <a:t>Community – is face-to-face necessary?</a:t>
            </a:r>
          </a:p>
          <a:p>
            <a:pPr lvl="1">
              <a:buNone/>
            </a:pPr>
            <a:r>
              <a:rPr lang="en-AU" dirty="0"/>
              <a:t>What do you think?</a:t>
            </a:r>
          </a:p>
        </p:txBody>
      </p:sp>
      <p:pic>
        <p:nvPicPr>
          <p:cNvPr id="49158" name="Picture 6" descr="https://lh4.googleusercontent.com/-bjhtQFOUXmc/Ujmn5Mr-0RI/AAAAAAAAAIw/3V-0fAW1gpM/s1000/image.jpg"/>
          <p:cNvPicPr>
            <a:picLocks noChangeAspect="1" noChangeArrowheads="1"/>
          </p:cNvPicPr>
          <p:nvPr/>
        </p:nvPicPr>
        <p:blipFill>
          <a:blip r:embed="rId4" cstate="print"/>
          <a:srcRect/>
          <a:stretch>
            <a:fillRect/>
          </a:stretch>
        </p:blipFill>
        <p:spPr bwMode="auto">
          <a:xfrm>
            <a:off x="0" y="2355726"/>
            <a:ext cx="4486275" cy="2000251"/>
          </a:xfrm>
          <a:prstGeom prst="rect">
            <a:avLst/>
          </a:prstGeom>
          <a:noFill/>
        </p:spPr>
      </p:pic>
      <p:pic>
        <p:nvPicPr>
          <p:cNvPr id="49156" name="Picture 4" descr="https://com482team2.files.wordpress.com/2014/02/7882073_orig.jpg"/>
          <p:cNvPicPr>
            <a:picLocks noChangeAspect="1" noChangeArrowheads="1"/>
          </p:cNvPicPr>
          <p:nvPr/>
        </p:nvPicPr>
        <p:blipFill>
          <a:blip r:embed="rId5" cstate="print"/>
          <a:srcRect/>
          <a:stretch>
            <a:fillRect/>
          </a:stretch>
        </p:blipFill>
        <p:spPr bwMode="auto">
          <a:xfrm>
            <a:off x="4067944" y="3003798"/>
            <a:ext cx="2664296" cy="1770542"/>
          </a:xfrm>
          <a:prstGeom prst="rect">
            <a:avLst/>
          </a:prstGeom>
          <a:noFill/>
        </p:spPr>
      </p:pic>
      <p:sp>
        <p:nvSpPr>
          <p:cNvPr id="7" name="TextBox 6"/>
          <p:cNvSpPr txBox="1"/>
          <p:nvPr/>
        </p:nvSpPr>
        <p:spPr>
          <a:xfrm>
            <a:off x="2483768" y="2787774"/>
            <a:ext cx="4680520" cy="1107996"/>
          </a:xfrm>
          <a:prstGeom prst="rect">
            <a:avLst/>
          </a:prstGeom>
          <a:solidFill>
            <a:schemeClr val="tx2">
              <a:lumMod val="60000"/>
              <a:lumOff val="40000"/>
            </a:schemeClr>
          </a:solidFill>
        </p:spPr>
        <p:txBody>
          <a:bodyPr wrap="square" rtlCol="0">
            <a:spAutoFit/>
          </a:bodyPr>
          <a:lstStyle/>
          <a:p>
            <a:r>
              <a:rPr lang="en-AU" sz="6600" dirty="0">
                <a:solidFill>
                  <a:schemeClr val="bg1"/>
                </a:solidFill>
              </a:rPr>
              <a:t>embodiment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8-22 at 3.12.16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48391" y="466487"/>
            <a:ext cx="5790192" cy="44107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9253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capture-2.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16856" y="1222744"/>
            <a:ext cx="3166838" cy="3837356"/>
          </a:xfrm>
          <a:prstGeom prst="rect">
            <a:avLst/>
          </a:prstGeom>
          <a:noFill/>
          <a:ln>
            <a:noFill/>
          </a:ln>
        </p:spPr>
      </p:pic>
      <p:sp>
        <p:nvSpPr>
          <p:cNvPr id="3" name="Title 2"/>
          <p:cNvSpPr>
            <a:spLocks noGrp="1"/>
          </p:cNvSpPr>
          <p:nvPr>
            <p:ph type="title"/>
          </p:nvPr>
        </p:nvSpPr>
        <p:spPr/>
        <p:txBody>
          <a:bodyPr/>
          <a:lstStyle/>
          <a:p>
            <a:pPr algn="ctr"/>
            <a:r>
              <a:rPr lang="en-US" dirty="0"/>
              <a:t>Online </a:t>
            </a:r>
            <a:r>
              <a:rPr lang="en-US" u="sng" dirty="0"/>
              <a:t>and</a:t>
            </a:r>
            <a:r>
              <a:rPr lang="en-US" dirty="0"/>
              <a:t> Gathered</a:t>
            </a:r>
          </a:p>
        </p:txBody>
      </p:sp>
      <p:pic>
        <p:nvPicPr>
          <p:cNvPr id="5" name="Picture 4" descr="screen-capture-3.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87307" y="1810458"/>
            <a:ext cx="2770793" cy="2652250"/>
          </a:xfrm>
          <a:prstGeom prst="rect">
            <a:avLst/>
          </a:prstGeom>
          <a:noFill/>
          <a:ln>
            <a:noFill/>
          </a:ln>
        </p:spPr>
      </p:pic>
    </p:spTree>
    <p:extLst>
      <p:ext uri="{BB962C8B-B14F-4D97-AF65-F5344CB8AC3E}">
        <p14:creationId xmlns:p14="http://schemas.microsoft.com/office/powerpoint/2010/main" val="912438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5-09-02 at 5.39.00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0675" y="880095"/>
            <a:ext cx="6012622" cy="34347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253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Marketing in Four Steps – Seth Godin</a:t>
            </a:r>
          </a:p>
        </p:txBody>
      </p:sp>
      <p:sp>
        <p:nvSpPr>
          <p:cNvPr id="3" name="Content Placeholder 2"/>
          <p:cNvSpPr>
            <a:spLocks noGrp="1"/>
          </p:cNvSpPr>
          <p:nvPr>
            <p:ph idx="1"/>
          </p:nvPr>
        </p:nvSpPr>
        <p:spPr>
          <a:xfrm>
            <a:off x="1485900" y="1200150"/>
            <a:ext cx="6172200" cy="3774410"/>
          </a:xfrm>
        </p:spPr>
        <p:txBody>
          <a:bodyPr>
            <a:normAutofit fontScale="62500" lnSpcReduction="20000"/>
          </a:bodyPr>
          <a:lstStyle/>
          <a:p>
            <a:pPr>
              <a:lnSpc>
                <a:spcPct val="110000"/>
              </a:lnSpc>
              <a:spcBef>
                <a:spcPts val="0"/>
              </a:spcBef>
              <a:buFont typeface="+mj-lt"/>
              <a:buAutoNum type="arabicPeriod"/>
            </a:pPr>
            <a:r>
              <a:rPr lang="en-US" dirty="0"/>
              <a:t>The first step is to invent a thing worth making, a story worth telling, a contribution worth talking about.</a:t>
            </a:r>
          </a:p>
          <a:p>
            <a:pPr>
              <a:lnSpc>
                <a:spcPct val="110000"/>
              </a:lnSpc>
              <a:spcBef>
                <a:spcPts val="0"/>
              </a:spcBef>
              <a:buFont typeface="+mj-lt"/>
              <a:buAutoNum type="arabicPeriod"/>
            </a:pPr>
            <a:r>
              <a:rPr lang="en-US" dirty="0"/>
              <a:t>The second step is to design and build it in a way that people will actually benefit from and care about.</a:t>
            </a:r>
          </a:p>
          <a:p>
            <a:pPr>
              <a:lnSpc>
                <a:spcPct val="110000"/>
              </a:lnSpc>
              <a:spcBef>
                <a:spcPts val="0"/>
              </a:spcBef>
              <a:buFont typeface="+mj-lt"/>
              <a:buAutoNum type="arabicPeriod"/>
            </a:pPr>
            <a:r>
              <a:rPr lang="en-US" dirty="0"/>
              <a:t>The third one is the one everyone gets all excited about. This is the step where you tell the story to the right people in the right way.</a:t>
            </a:r>
          </a:p>
          <a:p>
            <a:pPr>
              <a:lnSpc>
                <a:spcPct val="110000"/>
              </a:lnSpc>
              <a:spcBef>
                <a:spcPts val="0"/>
              </a:spcBef>
              <a:buFont typeface="+mj-lt"/>
              <a:buAutoNum type="arabicPeriod"/>
            </a:pPr>
            <a:r>
              <a:rPr lang="en-US" dirty="0"/>
              <a:t>The last step is so often overlooked: The part where you show up, regularly, consistently and generously, for years and years, to organize and lead and build confidence in the change you seek to make.</a:t>
            </a:r>
          </a:p>
          <a:p>
            <a:pPr marL="0" indent="0">
              <a:lnSpc>
                <a:spcPct val="110000"/>
              </a:lnSpc>
              <a:spcBef>
                <a:spcPts val="0"/>
              </a:spcBef>
              <a:buNone/>
            </a:pPr>
            <a:endParaRPr lang="en-US" dirty="0"/>
          </a:p>
          <a:p>
            <a:pPr marL="0" indent="0">
              <a:lnSpc>
                <a:spcPct val="110000"/>
              </a:lnSpc>
              <a:spcBef>
                <a:spcPts val="0"/>
              </a:spcBef>
              <a:buNone/>
            </a:pPr>
            <a:r>
              <a:rPr lang="en-US" sz="1200" dirty="0"/>
              <a:t>(http://</a:t>
            </a:r>
            <a:r>
              <a:rPr lang="en-US" sz="1200" dirty="0" err="1"/>
              <a:t>sethgodin.typepad.com</a:t>
            </a:r>
            <a:r>
              <a:rPr lang="en-US" sz="1200" dirty="0"/>
              <a:t>/</a:t>
            </a:r>
            <a:r>
              <a:rPr lang="en-US" sz="1200" dirty="0" err="1"/>
              <a:t>seths_blog</a:t>
            </a:r>
            <a:r>
              <a:rPr lang="en-US" sz="1200" dirty="0"/>
              <a:t>/2016/08/marketing-in-four-</a:t>
            </a:r>
            <a:r>
              <a:rPr lang="en-US" sz="1200" dirty="0" err="1"/>
              <a:t>steps.html</a:t>
            </a:r>
            <a:r>
              <a:rPr lang="en-US" sz="1200" dirty="0"/>
              <a:t>)</a:t>
            </a:r>
          </a:p>
        </p:txBody>
      </p:sp>
    </p:spTree>
    <p:extLst>
      <p:ext uri="{BB962C8B-B14F-4D97-AF65-F5344CB8AC3E}">
        <p14:creationId xmlns:p14="http://schemas.microsoft.com/office/powerpoint/2010/main" val="3944545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Church and technology</a:t>
            </a:r>
          </a:p>
        </p:txBody>
      </p:sp>
      <p:sp>
        <p:nvSpPr>
          <p:cNvPr id="3" name="Content Placeholder 2"/>
          <p:cNvSpPr>
            <a:spLocks noGrp="1"/>
          </p:cNvSpPr>
          <p:nvPr>
            <p:ph idx="1"/>
          </p:nvPr>
        </p:nvSpPr>
        <p:spPr/>
        <p:txBody>
          <a:bodyPr>
            <a:normAutofit lnSpcReduction="10000"/>
          </a:bodyPr>
          <a:lstStyle/>
          <a:p>
            <a:r>
              <a:rPr lang="en-AU" dirty="0"/>
              <a:t>The opportunities</a:t>
            </a:r>
          </a:p>
          <a:p>
            <a:pPr lvl="1"/>
            <a:r>
              <a:rPr lang="en-AU" dirty="0"/>
              <a:t>What have you seen? </a:t>
            </a:r>
          </a:p>
          <a:p>
            <a:pPr lvl="1"/>
            <a:r>
              <a:rPr lang="en-AU" dirty="0"/>
              <a:t>(answer using these categories..)</a:t>
            </a:r>
          </a:p>
          <a:p>
            <a:pPr lvl="1"/>
            <a:endParaRPr lang="en-AU" dirty="0"/>
          </a:p>
          <a:p>
            <a:pPr lvl="1"/>
            <a:r>
              <a:rPr lang="en-AU" dirty="0"/>
              <a:t>New forms of community</a:t>
            </a:r>
          </a:p>
          <a:p>
            <a:pPr lvl="1"/>
            <a:r>
              <a:rPr lang="en-AU" dirty="0"/>
              <a:t>New ways to experience God’s presence</a:t>
            </a:r>
          </a:p>
          <a:p>
            <a:pPr lvl="1"/>
            <a:r>
              <a:rPr lang="en-AU" dirty="0"/>
              <a:t>New tools to do things we’ve done before</a:t>
            </a:r>
          </a:p>
          <a:p>
            <a:endParaRPr lang="en-A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231" y="123478"/>
            <a:ext cx="5040560" cy="857250"/>
          </a:xfrm>
        </p:spPr>
        <p:txBody>
          <a:bodyPr>
            <a:normAutofit/>
          </a:bodyPr>
          <a:lstStyle/>
          <a:p>
            <a:r>
              <a:rPr lang="en-AU" sz="2800" dirty="0"/>
              <a:t>So what would this look like?</a:t>
            </a:r>
          </a:p>
        </p:txBody>
      </p:sp>
      <p:sp>
        <p:nvSpPr>
          <p:cNvPr id="3" name="TextBox 2"/>
          <p:cNvSpPr txBox="1"/>
          <p:nvPr/>
        </p:nvSpPr>
        <p:spPr>
          <a:xfrm>
            <a:off x="179512" y="1131590"/>
            <a:ext cx="8604448" cy="369332"/>
          </a:xfrm>
          <a:prstGeom prst="rect">
            <a:avLst/>
          </a:prstGeom>
          <a:solidFill>
            <a:schemeClr val="accent4">
              <a:lumMod val="75000"/>
            </a:schemeClr>
          </a:solidFill>
        </p:spPr>
        <p:txBody>
          <a:bodyPr wrap="square" rtlCol="0">
            <a:spAutoFit/>
          </a:bodyPr>
          <a:lstStyle/>
          <a:p>
            <a:r>
              <a:rPr lang="en-AU" dirty="0">
                <a:solidFill>
                  <a:schemeClr val="bg1"/>
                </a:solidFill>
              </a:rPr>
              <a:t>...but what does it mean to live out faith appropriately in digital communities? </a:t>
            </a:r>
          </a:p>
        </p:txBody>
      </p:sp>
    </p:spTree>
    <p:extLst>
      <p:ext uri="{BB962C8B-B14F-4D97-AF65-F5344CB8AC3E}">
        <p14:creationId xmlns:p14="http://schemas.microsoft.com/office/powerpoint/2010/main" val="3827762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debate</a:t>
            </a:r>
          </a:p>
        </p:txBody>
      </p:sp>
      <p:sp>
        <p:nvSpPr>
          <p:cNvPr id="3" name="Content Placeholder 2"/>
          <p:cNvSpPr>
            <a:spLocks noGrp="1"/>
          </p:cNvSpPr>
          <p:nvPr>
            <p:ph idx="1"/>
          </p:nvPr>
        </p:nvSpPr>
        <p:spPr>
          <a:xfrm>
            <a:off x="457200" y="1200151"/>
            <a:ext cx="8229600" cy="507503"/>
          </a:xfrm>
        </p:spPr>
        <p:txBody>
          <a:bodyPr>
            <a:normAutofit lnSpcReduction="10000"/>
          </a:bodyPr>
          <a:lstStyle/>
          <a:p>
            <a:pPr lvl="1">
              <a:buNone/>
            </a:pPr>
            <a:r>
              <a:rPr lang="en-AU" dirty="0"/>
              <a:t>Brain reshaping – Neo-plasticity</a:t>
            </a:r>
          </a:p>
        </p:txBody>
      </p:sp>
      <p:sp>
        <p:nvSpPr>
          <p:cNvPr id="4" name="Rectangle 3"/>
          <p:cNvSpPr/>
          <p:nvPr/>
        </p:nvSpPr>
        <p:spPr>
          <a:xfrm>
            <a:off x="323528" y="4227934"/>
            <a:ext cx="8820472" cy="276999"/>
          </a:xfrm>
          <a:prstGeom prst="rect">
            <a:avLst/>
          </a:prstGeom>
        </p:spPr>
        <p:txBody>
          <a:bodyPr wrap="square">
            <a:spAutoFit/>
          </a:bodyPr>
          <a:lstStyle/>
          <a:p>
            <a:r>
              <a:rPr lang="en-AU" sz="1200" u="sng" dirty="0">
                <a:hlinkClick r:id="rId3"/>
              </a:rPr>
              <a:t>http://www.abc.net.au/news/2014-11-20/neuroscientist-warns-young-brains-being-reshaped-by-technology/5906140</a:t>
            </a:r>
            <a:endParaRPr lang="en-AU" sz="1200" dirty="0"/>
          </a:p>
        </p:txBody>
      </p:sp>
      <p:sp>
        <p:nvSpPr>
          <p:cNvPr id="5" name="Rectangle 4"/>
          <p:cNvSpPr/>
          <p:nvPr/>
        </p:nvSpPr>
        <p:spPr>
          <a:xfrm>
            <a:off x="539552" y="1779662"/>
            <a:ext cx="7776864" cy="2031325"/>
          </a:xfrm>
          <a:prstGeom prst="rect">
            <a:avLst/>
          </a:prstGeom>
        </p:spPr>
        <p:txBody>
          <a:bodyPr wrap="square">
            <a:spAutoFit/>
          </a:bodyPr>
          <a:lstStyle/>
          <a:p>
            <a:r>
              <a:rPr lang="en-AU" dirty="0"/>
              <a:t>"As a neuroscientist I am very aware that the brain adapts to its environment - if you're placed in an environment that encourages, say, a short attention span, which doesn't encourage empathy or interpersonal communication, which is partially addictive or compulsive ... all these things will inevitably shape who you are," she said.</a:t>
            </a:r>
          </a:p>
          <a:p>
            <a:r>
              <a:rPr lang="en-AU" dirty="0"/>
              <a:t>"The digital world is an unprecedented one and it could be leaving an unprecedented mark on the brain.“ – Susan Greenfield</a:t>
            </a:r>
          </a:p>
        </p:txBody>
      </p:sp>
      <p:sp>
        <p:nvSpPr>
          <p:cNvPr id="6" name="Rectangle 5"/>
          <p:cNvSpPr/>
          <p:nvPr/>
        </p:nvSpPr>
        <p:spPr>
          <a:xfrm>
            <a:off x="323528" y="4681835"/>
            <a:ext cx="7632848" cy="553998"/>
          </a:xfrm>
          <a:prstGeom prst="rect">
            <a:avLst/>
          </a:prstGeom>
        </p:spPr>
        <p:txBody>
          <a:bodyPr wrap="square">
            <a:spAutoFit/>
          </a:bodyPr>
          <a:lstStyle/>
          <a:p>
            <a:r>
              <a:rPr lang="en-AU" sz="1200" dirty="0">
                <a:hlinkClick r:id="rId4"/>
              </a:rPr>
              <a:t>http://www.smh.com.au/it-pro/how-digital-culture-is-rewiring-our-brains-20120806-23q5p.html</a:t>
            </a:r>
            <a:endParaRPr lang="en-AU" sz="1200" dirty="0"/>
          </a:p>
          <a:p>
            <a:endParaRPr lang="en-A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debate</a:t>
            </a:r>
          </a:p>
        </p:txBody>
      </p:sp>
      <p:sp>
        <p:nvSpPr>
          <p:cNvPr id="3" name="Content Placeholder 2"/>
          <p:cNvSpPr>
            <a:spLocks noGrp="1"/>
          </p:cNvSpPr>
          <p:nvPr>
            <p:ph idx="1"/>
          </p:nvPr>
        </p:nvSpPr>
        <p:spPr/>
        <p:txBody>
          <a:bodyPr>
            <a:normAutofit/>
          </a:bodyPr>
          <a:lstStyle/>
          <a:p>
            <a:pPr lvl="1"/>
            <a:r>
              <a:rPr lang="en-AU" dirty="0"/>
              <a:t>Is privacy even a thing anymore?</a:t>
            </a:r>
          </a:p>
          <a:p>
            <a:pPr lvl="1"/>
            <a:r>
              <a:rPr lang="en-AU" dirty="0"/>
              <a:t>Responses: </a:t>
            </a:r>
          </a:p>
          <a:p>
            <a:pPr lvl="2"/>
            <a:r>
              <a:rPr lang="en-AU" dirty="0" err="1"/>
              <a:t>Snapchat</a:t>
            </a:r>
            <a:endParaRPr lang="en-AU" dirty="0"/>
          </a:p>
        </p:txBody>
      </p:sp>
      <p:sp>
        <p:nvSpPr>
          <p:cNvPr id="47106" name="AutoShape 2"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08" name="AutoShape 4"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0" name="AutoShape 6"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2" name="AutoShape 8"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4" name="AutoShape 10" descr="Image result for snapch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6" name="AutoShape 12" descr="Image result for snapch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7118" name="Picture 14" descr="http://www.livehacking.com/web/wp-content/uploads/2014/01/snapchat-logo-300x299.jpg"/>
          <p:cNvPicPr>
            <a:picLocks noChangeAspect="1" noChangeArrowheads="1"/>
          </p:cNvPicPr>
          <p:nvPr/>
        </p:nvPicPr>
        <p:blipFill>
          <a:blip r:embed="rId3" cstate="print"/>
          <a:srcRect/>
          <a:stretch>
            <a:fillRect/>
          </a:stretch>
        </p:blipFill>
        <p:spPr bwMode="auto">
          <a:xfrm>
            <a:off x="5652120" y="1779662"/>
            <a:ext cx="3034450" cy="3024336"/>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b="1" dirty="0"/>
              <a:t>What is </a:t>
            </a:r>
            <a:r>
              <a:rPr lang="en-AU" b="1" dirty="0" err="1"/>
              <a:t>Yik</a:t>
            </a:r>
            <a:r>
              <a:rPr lang="en-AU" b="1" dirty="0"/>
              <a:t> Yak?</a:t>
            </a:r>
            <a:br>
              <a:rPr lang="en-AU" b="1" dirty="0"/>
            </a:br>
            <a:endParaRPr lang="en-AU" dirty="0"/>
          </a:p>
        </p:txBody>
      </p:sp>
      <p:sp>
        <p:nvSpPr>
          <p:cNvPr id="3" name="Content Placeholder 2"/>
          <p:cNvSpPr>
            <a:spLocks noGrp="1"/>
          </p:cNvSpPr>
          <p:nvPr>
            <p:ph idx="1"/>
          </p:nvPr>
        </p:nvSpPr>
        <p:spPr>
          <a:xfrm>
            <a:off x="457200" y="1200151"/>
            <a:ext cx="8229600" cy="2307703"/>
          </a:xfrm>
        </p:spPr>
        <p:txBody>
          <a:bodyPr>
            <a:normAutofit fontScale="70000" lnSpcReduction="20000"/>
          </a:bodyPr>
          <a:lstStyle/>
          <a:p>
            <a:r>
              <a:rPr lang="en-AU" dirty="0"/>
              <a:t>Like Twitter before it, </a:t>
            </a:r>
            <a:r>
              <a:rPr lang="en-AU" dirty="0" err="1"/>
              <a:t>Yik</a:t>
            </a:r>
            <a:r>
              <a:rPr lang="en-AU" dirty="0"/>
              <a:t> Yak is a free social media network that allows users to post concise thoughts and observations in real time, and to share them with a wide audience. But unlike other popular social media platforms, </a:t>
            </a:r>
            <a:r>
              <a:rPr lang="en-AU" dirty="0" err="1"/>
              <a:t>Yik</a:t>
            </a:r>
            <a:r>
              <a:rPr lang="en-AU" dirty="0"/>
              <a:t> Yak is anonymous, with no profile information required or displayed with a users' posts. It's also "local" — curating posts by location — with posts visible within a tight radius. Users can also "peek" at conversation streams happening at particular set locations, such as a college campus.</a:t>
            </a:r>
          </a:p>
          <a:p>
            <a:endParaRPr lang="en-AU" dirty="0"/>
          </a:p>
        </p:txBody>
      </p:sp>
      <p:pic>
        <p:nvPicPr>
          <p:cNvPr id="5122" name="Picture 2" descr="http://bloximages.newyork1.vip.townnews.com/breezejmu.org/content/tncms/assets/v3/editorial/d/62/d622e552-5a4d-11e4-9128-001a4bcf6878/54484f93eba6e.image.jpg?resize=760%2C236"/>
          <p:cNvPicPr>
            <a:picLocks noChangeAspect="1" noChangeArrowheads="1"/>
          </p:cNvPicPr>
          <p:nvPr/>
        </p:nvPicPr>
        <p:blipFill>
          <a:blip r:embed="rId3" cstate="print"/>
          <a:srcRect/>
          <a:stretch>
            <a:fillRect/>
          </a:stretch>
        </p:blipFill>
        <p:spPr bwMode="auto">
          <a:xfrm>
            <a:off x="2267744" y="3579862"/>
            <a:ext cx="6502499" cy="139065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ew image on Twitter"/>
          <p:cNvPicPr>
            <a:picLocks noChangeAspect="1" noChangeArrowheads="1"/>
          </p:cNvPicPr>
          <p:nvPr/>
        </p:nvPicPr>
        <p:blipFill>
          <a:blip r:embed="rId2" cstate="print"/>
          <a:srcRect/>
          <a:stretch>
            <a:fillRect/>
          </a:stretch>
        </p:blipFill>
        <p:spPr bwMode="auto">
          <a:xfrm>
            <a:off x="467544" y="123478"/>
            <a:ext cx="2640920" cy="4248472"/>
          </a:xfrm>
          <a:prstGeom prst="rect">
            <a:avLst/>
          </a:prstGeom>
          <a:noFill/>
        </p:spPr>
      </p:pic>
      <p:pic>
        <p:nvPicPr>
          <p:cNvPr id="1028" name="Picture 4" descr="View image on Twitter"/>
          <p:cNvPicPr>
            <a:picLocks noChangeAspect="1" noChangeArrowheads="1"/>
          </p:cNvPicPr>
          <p:nvPr/>
        </p:nvPicPr>
        <p:blipFill>
          <a:blip r:embed="rId3" cstate="print"/>
          <a:srcRect b="11060"/>
          <a:stretch>
            <a:fillRect/>
          </a:stretch>
        </p:blipFill>
        <p:spPr bwMode="auto">
          <a:xfrm>
            <a:off x="3203848" y="123478"/>
            <a:ext cx="2731770" cy="4104456"/>
          </a:xfrm>
          <a:prstGeom prst="rect">
            <a:avLst/>
          </a:prstGeom>
          <a:noFill/>
        </p:spPr>
      </p:pic>
      <p:pic>
        <p:nvPicPr>
          <p:cNvPr id="1030" name="Picture 6" descr="Some of the Yik Yak posts from Liberty University during the speech by Ted Cruz."/>
          <p:cNvPicPr>
            <a:picLocks noChangeAspect="1" noChangeArrowheads="1"/>
          </p:cNvPicPr>
          <p:nvPr/>
        </p:nvPicPr>
        <p:blipFill>
          <a:blip r:embed="rId4" cstate="print"/>
          <a:srcRect/>
          <a:stretch>
            <a:fillRect/>
          </a:stretch>
        </p:blipFill>
        <p:spPr bwMode="auto">
          <a:xfrm>
            <a:off x="6084168" y="123478"/>
            <a:ext cx="2736304" cy="4176464"/>
          </a:xfrm>
          <a:prstGeom prst="rect">
            <a:avLst/>
          </a:prstGeom>
          <a:noFill/>
        </p:spPr>
      </p:pic>
      <p:sp>
        <p:nvSpPr>
          <p:cNvPr id="5" name="Rectangle 4"/>
          <p:cNvSpPr/>
          <p:nvPr/>
        </p:nvSpPr>
        <p:spPr>
          <a:xfrm>
            <a:off x="395536" y="4245936"/>
            <a:ext cx="8496944" cy="923330"/>
          </a:xfrm>
          <a:prstGeom prst="rect">
            <a:avLst/>
          </a:prstGeom>
        </p:spPr>
        <p:txBody>
          <a:bodyPr wrap="square">
            <a:spAutoFit/>
          </a:bodyPr>
          <a:lstStyle/>
          <a:p>
            <a:r>
              <a:rPr lang="en-AU" dirty="0">
                <a:hlinkClick r:id="rId5"/>
              </a:rPr>
              <a:t>http://www.brisbanetimes.com.au/digital-life/digital-life-news/how-the-yik-yak-app-undermined-republican-ted-cruzs-presidential-campaign-launch-20150323-1m61e1.html</a:t>
            </a:r>
            <a:endParaRPr lang="en-AU" dirty="0"/>
          </a:p>
          <a:p>
            <a:endParaRPr lang="en-AU"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83568" y="586591"/>
            <a:ext cx="7776864" cy="4154984"/>
          </a:xfrm>
          <a:prstGeom prst="rect">
            <a:avLst/>
          </a:prstGeom>
        </p:spPr>
        <p:txBody>
          <a:bodyPr wrap="square">
            <a:spAutoFit/>
          </a:bodyPr>
          <a:lstStyle/>
          <a:p>
            <a:r>
              <a:rPr lang="en-AU" sz="2400" dirty="0"/>
              <a:t>"</a:t>
            </a:r>
            <a:r>
              <a:rPr lang="en-AU" sz="2400" dirty="0" err="1"/>
              <a:t>Yik</a:t>
            </a:r>
            <a:r>
              <a:rPr lang="en-AU" sz="2400" dirty="0"/>
              <a:t> Yak has the potential, like Twitter, to shape the stories that emerge from any given moment. It's a blank slate that will fill with an emergent consensus," wrote Yahoo's Technology Editor Jason O. Gilbert on Monday.</a:t>
            </a:r>
          </a:p>
          <a:p>
            <a:endParaRPr lang="en" sz="2400" dirty="0"/>
          </a:p>
          <a:p>
            <a:r>
              <a:rPr lang="en-AU" sz="2400" dirty="0"/>
              <a:t>"As the events get larger, so too will </a:t>
            </a:r>
            <a:r>
              <a:rPr lang="en-AU" sz="2400" dirty="0" err="1"/>
              <a:t>Yik</a:t>
            </a:r>
            <a:r>
              <a:rPr lang="en-AU" sz="2400" dirty="0"/>
              <a:t> Yak's potential to mould local consensus, identify memes, and generally either elevate or denigrate candidates. And if politicos embraces </a:t>
            </a:r>
            <a:r>
              <a:rPr lang="en-AU" sz="2400" dirty="0" err="1"/>
              <a:t>Yik</a:t>
            </a:r>
            <a:r>
              <a:rPr lang="en-AU" sz="2400" dirty="0"/>
              <a:t> Yak in the way that the app's young founders imagine, it could end up becoming the candid forum of choice for the 2016 election."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normAutofit fontScale="85000" lnSpcReduction="20000"/>
          </a:bodyPr>
          <a:lstStyle/>
          <a:p>
            <a:r>
              <a:rPr lang="en-AU" dirty="0" err="1"/>
              <a:t>Yik</a:t>
            </a:r>
            <a:r>
              <a:rPr lang="en-AU" dirty="0"/>
              <a:t> Yak had already been the subject of controversy and media attention in the US due to several high profile cases where the anonymous app was used for </a:t>
            </a:r>
            <a:r>
              <a:rPr lang="en-AU" dirty="0">
                <a:hlinkClick r:id="rId2"/>
              </a:rPr>
              <a:t>bullying of students or teachers</a:t>
            </a:r>
            <a:r>
              <a:rPr lang="en-AU" dirty="0"/>
              <a:t>, or for making threats. Two schools in California were temporarily closed in the same week in 2014  after seemingly </a:t>
            </a:r>
            <a:r>
              <a:rPr lang="en-AU" dirty="0">
                <a:hlinkClick r:id="rId3"/>
              </a:rPr>
              <a:t>violent threats were made by students using </a:t>
            </a:r>
            <a:r>
              <a:rPr lang="en-AU" dirty="0" err="1">
                <a:hlinkClick r:id="rId3"/>
              </a:rPr>
              <a:t>Yik</a:t>
            </a:r>
            <a:r>
              <a:rPr lang="en-AU" dirty="0">
                <a:hlinkClick r:id="rId3"/>
              </a:rPr>
              <a:t> Yak</a:t>
            </a:r>
            <a:r>
              <a:rPr lang="en-AU" dirty="0"/>
              <a:t>. As a result, the app developers have been placing "</a:t>
            </a:r>
            <a:r>
              <a:rPr lang="en-AU" dirty="0" err="1"/>
              <a:t>geofences</a:t>
            </a:r>
            <a:r>
              <a:rPr lang="en-AU" dirty="0"/>
              <a:t>" around high schools in the US to stop younger teenagers from using it.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debate</a:t>
            </a:r>
          </a:p>
        </p:txBody>
      </p:sp>
      <p:sp>
        <p:nvSpPr>
          <p:cNvPr id="3" name="Content Placeholder 2"/>
          <p:cNvSpPr>
            <a:spLocks noGrp="1"/>
          </p:cNvSpPr>
          <p:nvPr>
            <p:ph idx="1"/>
          </p:nvPr>
        </p:nvSpPr>
        <p:spPr/>
        <p:txBody>
          <a:bodyPr>
            <a:normAutofit/>
          </a:bodyPr>
          <a:lstStyle/>
          <a:p>
            <a:pPr lvl="1"/>
            <a:r>
              <a:rPr lang="en-AU" dirty="0"/>
              <a:t>Is privacy even a thing anymore?</a:t>
            </a:r>
          </a:p>
          <a:p>
            <a:pPr lvl="1"/>
            <a:r>
              <a:rPr lang="en-AU" dirty="0"/>
              <a:t>Responses: </a:t>
            </a:r>
          </a:p>
          <a:p>
            <a:pPr lvl="2"/>
            <a:r>
              <a:rPr lang="en-AU" dirty="0" err="1"/>
              <a:t>Snapchat</a:t>
            </a:r>
            <a:endParaRPr lang="en-AU" dirty="0"/>
          </a:p>
          <a:p>
            <a:pPr lvl="2"/>
            <a:r>
              <a:rPr lang="en-AU" dirty="0" err="1"/>
              <a:t>Yik</a:t>
            </a:r>
            <a:r>
              <a:rPr lang="en-AU" dirty="0"/>
              <a:t> Yak</a:t>
            </a:r>
          </a:p>
          <a:p>
            <a:pPr lvl="2"/>
            <a:r>
              <a:rPr lang="en-AU" dirty="0" err="1"/>
              <a:t>Vaguebooking</a:t>
            </a:r>
            <a:endParaRPr lang="en-AU" dirty="0"/>
          </a:p>
        </p:txBody>
      </p:sp>
      <p:sp>
        <p:nvSpPr>
          <p:cNvPr id="47106" name="AutoShape 2"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08" name="AutoShape 4"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0" name="AutoShape 6"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2" name="AutoShape 8" descr="data:image/jpeg;base64,/9j/4AAQSkZJRgABAQAAAQABAAD/2wCEAAkGBwgHBhUIBwgWFhUXGCIYFRgYFBwgHRwfIiQgIiEkHB4iIisgHyUxIB0aJTEkMSkyMDozGyE/RDUsNy4tMDcBCgoKDg0OGxAQGywkICYsLCwsKy40MDIvLCwsLTAsNDc0LC4sNSwtLDAsLCwsLCwsMSwsLCwsNCwsLCwsLCwsLP/AABEIAK4BIgMBEQACEQEDEQH/xAAbAAEAAwEBAQEAAAAAAAAAAAAABAUGAwIBB//EAEAQAAICAgECBAMFAwkHBQAAAAECAAMEEQUSIQYTMUEUUWEiMnGBkRVScgcWI2J0gqGywTZCc5Kx8PEkQ1NUov/EABsBAQACAwEBAAAAAAAAAAAAAAADBAIFBgEH/8QAOBEBAAIBAgMFBgUDAwUBAAAAAAECAwQRBSExBhJBUWFxgZGxwdETFCIyoTPh8UJy8BYkNDWCFf/aAAwDAQACEQMRAD8A/RJ8jbQgICAgICAgICAgICAgICAgICAgICAgICAgICAgICAgICAgICAgICAgICAgICAgICAgICAgICAgICAgICAgICAgICAgICAgICAgICAgICAgICAgICAgICAgICAgICAgICAgICAgICAgICAgICAgICAgICAgICAgICAgICAgICBGz87E47FOVn5K1oPVmIA/8/SSYsN8tu5jiZnyh5MxHOVdTzmVnL18R4dy7l9n8talP4G1lJ/TU3mLs3q7Rvaa19+8/wARt/KGdRWHt+S5igdeX4SywvzQ02H/AJVs6v0BMkt2Y1MR+m1Z+P2efmKu3Fc1x/LFlwsjbL9+tgVsT+JGAYfpNLqtFn0s7Za7fL49E1b1t0WMqsiAgICAgICAgICAgICAgICAgICAgICAgICAgICAgICBG5LOx+M4987MfSVqWY/QfL6+w/GS4cNs2SMdOsztDyZ2jeTwp4Xsy7V8Q+KKuq9u9NJ7pjqfQBfQ2a0Wf132GgJ9J0GgxaPFFKRz8Z8Zn7eUNfe83neW2l5gQKDxT4Vw+frFysashO9OQnZ0P1/fX5oex/xkeXDTLSaZI3ifB7EzE7wznA8hkZlT43JVBMmhvLyFHp1a2GX36WUhh+P0nznimgnR5+5/pnnE+n3hfx378brWa1IQEBAQEBAQEBAQEBAQEBAQEBAQEBAQEBAQEBAQEBApefqGZyODx9n3bMtS4+YrV7dH6dSLOh7NY4tq5tPhWfpCDUT+l+jzu1IgICBhOfqGL/KJXbX28/EYP9TU69J/HVrD9JzfabHE6at/GLfOJ+0LGnn9WydOHXCAgICAgICAgICAgICAgICAgICAgICAgICAgICAgIFTyh6PEfGuf/tEfrTaJ0nZif8Aub/7frCvqP2w/Q53CmQEBAw/ik9Xj7FQe2Lcf1ekf6Tnu0s/9pH+6PlKfT/uS5wi6QEBAQEBAQEBAQEBAQEBAQEBAQEBAQEBAQEBAQEDOeJsWy3kab83EuvxFVhbVRayOGOul9KytYAAR0g7770Z0HAdRo8drRqIjedtpnp7PT2oM1bz+1N8K8N4c5XkEysDn8q74dvMXHusINbaIBZWQW67kDZI/Gdhp9LpaWnLhrXefGP7clW1rdJfocuMCAgIGT8b8NxFpXm+U5m3ENSms2paq7ViD0nqBBOwNaG5Dn0+LPXu5axMdeb2LTXoxuFi4d3M03+FMfLVFYnJyMiy3puXpI6RXYdsdkHq6VA1Od4zn0FdPOKsVm3h3duXvjp7PFYxVv3t2xnFrZAQEBAQEBAQEBAQEBAQEBAQEBAQEBAQEBAQEBAQKnGr+P8A5RMZcQfaxq3syHH7lgKpWfnttvr28v6zsezGHJFb5J/bPKI85jrP0/wqamY3iH6HOrViAgIGG/lGr8jlMDlspd0V2slm/RGsAWuw+3Zh079vMmr4zivk0d6455/OI5zHw+STFMRaN0w/WfN2wICAgICAgICAgICAgICAgICAgICAgICAgICAgICBTclzbDL/AGVwlPn5TeiA/Zr/AK1zDsij9T6ATb8N4Rm1dt5janjPn7PP5IsmWK+1qvCXh5PD3HGp7zZdYxsvtI7u5/6KBoKvsB+M+g4sVMVIpSNojoozMzO8rySPCAgIEbkcHG5PAfBzqg1dilXU+4P/AH6wPztb8nwjevE+IbSafTHy2+6w9kub0Swemz2bXz3ON4xwO0WnNp43ietY8PZHl6eHsW8WaOll+CGXqU7B9DOV22WX2AgICAgICAgICAgICAgICAgICAgICAgICAgIGf8AFfGZ2earcTbohbzccXvT5oIGtWIdgjXYHsdmbfhGr02nyT+YpvE7bTtvt7vtzRZa2tH6ZWHh/wATcBwVK8f/ADeuwQzKvejdfUx6R1WoWU9zrbGd1g1+mz8sd4mfLx+E81K1LV6w3stsSAgICAgZnxJ4r4jAyW4jKwrchygL1VY5sHS2wOvt0Dej6mQ5tRiwxvltFfbOz2KzPRjOI4m39uLncbxbYOMvV1Um9mNpYaH9EGNVQB79tnfy7zkuNcS0efHNMVYtadv1bdNvXrPl5LWHHeJ3lrJyyyQEBAQEBAQEBAQEBAQEBAQEBAQEBAQEBAQEBAg83xycvxNnH2uVFi66h6qfUEfgQD+Un0uedPmrlr4TuxtXvRsjjH8UXHqyvFzj6VY1Kj/9Bz/jOiydqMsz+jHEe2Zn7II00eMvVXOeJuAbzOSIzqP99krCXoPn0r9i0fMAA/jNjoe0WHNbuZo7k+fh/b/nNHfBMc45tlw3M8dzmEMzistbEPuD3H0YHup+hAM6LqgS77qseo3X2BVA2WYgAD6k9hAxOX4xz+btNHg+tfKBIfLtU9G/lSnY2fxbC/jNTxDjGDR/p/dbyj6z4fNLjxTdG+F8Sa6h4xu6v7Pj9P8Ay9G9fn+c0H/VGbf+nXb3/NN+Wjze+J47Ixci7N5DN8665lNjhAg0qhVAUE6Gh8/UmavifEra7JFpjaIjaI6pcePuQs5rEhAQEBAQEBAQEBAQEBAQEBAQEBAQEBAQEBAQEBAQEBAqM3w3xWZknKbHKWH1sqdq3P4shBP57l/TcU1enjbHedvKecfz09zC2OtusOP80uJssD5i2369BffZYo/uuxX/AAk+XjeuyV7s329kRH8xzYxhpHgvFVVXpUaA9AJqpmZ5ylfZ4EBAQEBAQEBAQEBAQEBAQEBAQEBAQEBAQEBAQPkD7AQEBAQEBAQEBAQEBAQEBAQEBAQEBAQEBAQEBAQEBAQEBAruS5vjuNtFOVkfbYbWtVZ3I+YRQW19dS3ptBqNT/SpM+vh8Z5MbXrXrLli+I+LyMoYhvauxvupbW9TN/CHUdX5SXUcK1enr3slJ2845/JjXJW3SVtNekICAgICAgICAgUfF+IDnZVVdnHvWl6O9DllPWtZAbYB2v3gRubjW8Gy6XBGa1omJ25eW6KmWLW2Xk06UgfIH2AgICAgICAgICAgICAgICAgICAgB3MDHcbZcnF4b0XtS/IW2vlXrrzNoT0UqxB6e3Ya76rbXcmfRdVlnQaCJwRvtEbeXPx+qhWO/f8AUsOU4DkczCbAXnbGpfXWuQotZdEENU/Z0Ya7Ekj6Tn8XaXN3JrlpFuXs+MeP8J508b8pSeX8Q43FXtVbjWv0Vi21kTYrrJIDP3Hurdhs9vSa3RcJ1Grxzkx7bRy5z1n/AJKS+WtZ2kq5jOyafisPw1lvV6h+lFLD5rW7iwj5fZ7y9Xs1q5rvM1ifLeftsw/MVTuOz8bksQZOJZtTsHYIII7EMD3Ug9iDNJqNPkwZJx5I2mE1bRaN4QKeePIMf2DxV+UoOjZWFWvfv02WMqv/AHSZt9P2e1eWvettX29fh90Vs9YdcfmQc8cfyODbj3MCUS1Rp9evQ6lkYgdyAd69pX13B9TpK9+201848Pa9plrbk4ct4lw+JvZMmm0pWEN1iptKxYSqdXffcj2Bnmk4RqNVhnLj226decvbZa1naXReW5Gyr4mnwvltV6humsMR8xUXFn5dO/pL0dmtVNd5mu/lvP22YfmKp3HZ+NyWIMnDs6lPb0III9QwPcEHsQe80efBkwXnHkjaYTVtExvCD+22yclsfhuMuyih6bGqChFI9QbHZUJHuASRNppOBarUU7/KsT038fcitmrWdnvH5kfHLgclgXY1rb6FtUafXc9DqWRjrvre/pI9bwbU6SvfttNfOPD6vaZa25M3jZnwWLw1gxrLCcfIVUqQszEtV6D2HY7J0B7mdfxTSZNVpIxY+u9Z5+WyrjtFbby0FvNXYJVub4a/GRiFFj+WyAnsAzVu3Rs9tnQ2Zy+o7ParDSbxtbbwjff5LNc9ZnZM5PksTi8cXZtugT0qACWZj6Kijux+gE1Om02XUX7mKu8pLWisbyijkuWZPOTwpl9Hrs+SG1/wzZ1/lrf0m8jszqtt+9Xfy5/ZD+Yq8HxJhPhJfh12Ws9hpWpE/pPMAJZWVtdJAUk716fhNfi4Rqb6idPMbWiN+fTbz9fcknLWK95V8fw3L8GmFnjiMmyx6LBmqr9R80shUsHcKP8Af9Pn8p1/FOFRqMEY8MViYmPTl7oVceXu23loOK5Gvksc2JU6FXNbo40ysvYg6JH6HXecPrNHk0mX8LJ19FylotG8JsqsiAgICAgICAgICAgICAgICAgZ3M4zIw0toqwVysS5vMsxWbpdHPcvjv20SftdJI79ww2Z1fC+PUpjjBqekcot15esfVWyYJmd6o+HmW4eLZmcRm2ZFFPfIxshdZWOvrsH/wBxQATo7JAOmY9pd1nBNNqsf4ulmInw2/bP293wYUzWrO1na3kVxOQ5Dk8dEsCcYlqBhtW017Lse49Jn2arNdNes9YvPyh5qP3R7EPl+GXB4C3nDlWPm11m8ZLOevqUdWgAelU7a6AOnU1ODjWpy66u87Vm0R3fDaZ2+PqlnDWKLitaz4uy6kTS3UUXsB+84dGP5hE/SWO1FYrbFkjrzj4bTHzljpvGGeo4/h7F/Zy05nJCkCtVAL1VBdAL26Keoa7k7b6ySt+Ma2sWrtjr8N/nP0ebYqeqTbi52L4WdsvAtpSrPofEW4guis1asAQzfZ21g1v0bXp2m4yYsv8A+famomLW7tt5+O3h7PeiiY78TXzTcnOfjbeVzKakZkqxigddqG6n6WI99Nph9QJT7PW7ug39bM8/73Hk/DlWJx1nJ4+RYcxFNi5LO3mF1HVo99dBI10a6dH0miwcc1V9XW1rfpmYju+G0z8/VNbDWKuHiLPfDvvzuM+yczCryEA9Bax8vq/MPVv+Gb7i+irm1GCZj/VtPrHX6T8UOK+1bJuRwmHlcw3A217xMKqutKuohXscFmewD751063vuzH1Mh7QcQy6eKY8U7TO8zPpD3BSLbzLsnhqqnJr+Hz7VorsFq45bqQOAQCpbboPtH7IOvpNBfjmpyae2DJtO/Lfx2+XvTxhrFu9CBhXX5Hh3i+GpvNaXVWta6drClbL9hX9UDFh1Ed9LrtOu4nrL6TR/iU68oj038VXHSLX2lLwuIw8DxAvEYlXTj5ePcl1WyUJUKQ2iezaZgT77+k1/Z7XZtR+JXLbfbaY39d/szz0iu2yuxWpy/BmFyvI8tZjtXWpFyFerbJ0EDatskE+g3v0mox5s+k4hlppqxMzMxt79/Tp8EsxFqRNkXL4sWYbZPh3wxnfEa3TksCr9Y7gs1tgsK79QQQR7TdaXTcW/GrkzZI235138PZEbfyhtbFttEL3keNxc3xfl42bjghqse8jZGrNWIWBBBB6VUbB9pD2hzX0+TFlxTtb9Ub+nJlgiLRMSqcDHXlcDh6M93ZWw7XYeY42wNOiSCCfU/rL/HNTl0+mi+Kdp70R82GGsWttLWcfgYvG43w2FSFXZOu52T3JJPckn3M4HPnyZ7zfJO8+a7FYiNoSZE9ICAgICAgICAgICAgICAgIHO+0U0NawJCgkgevYb7TKte9aI8xQ4XiW5uPrz+T4e6uu1BZXZUrXIVYbAY1qWRh6EFfX3M6DU9m9Tj/AKUxf+PnO38oK6is9eRRyVSclb4ntx7Ex6sV6eqytka93ZSqIjAM2ukgdvV9D3m84Hoc2jxX/G5bzvtv028fL/CDNeLzGykoxLsDgM3Dyfvpwtat9CPP2P8ASS8GyVy1zXr0nJaY+EPMsbTEejQ+Kf8AYnJ/sr/5DOK0P/m4/wDfHzXL/sn2IHPtkpn5jYO/MHGUlNeu/wCn1r6zq+ORSc2mjJ073P2clbDvtbZ55ZcGpsahxkfs74Wv4YY4uKM5J6vM8n7RbXRrq7d299y/xT893axpOvj0+vJHj7m/6nA4D4XhLJdqWqWzMxXqpscmxE8ypQXBJKdTKzAE7mU0zU0Fozzvfu23n3T/AIN4m/Los78BuUu5XCS9EZ6sYIznS9W7CoJ9gWAH5yl2ejvaDb1t9Gef97lncrnchgPxGPw96Zlimvy2qboQt2Lm0Dyyg7nqB7jXbfaajT9n9RTVV723cid+95xHPp13S2z1mvqi81hHlWyauH0y4uKmJQ3s1lR8xtfMArWv4g/KbTi+vph1WCsz0ne3pE8vuixUmaysLuVqr5M+I6qrHxMyqtuuutnNdqAqy2KgLL26RvXqpHaOO8Ny6uKXwxvMbxt6T7eX+TDkiu8S+Pz+Z8VS68Uy49topR7SUsdiCequojqKDXctr17CaXJwDJi0ts2W0RMc+7/fz9iaM8TbaELhvu8N/Zsn/NVN5x//ANfHtr8pQ4P6i8P+22F/w8j/ACpNd2W/dl9lfqk1PSGc8EBXs4pMgAgYljUBvum8dHT9NhDYR/emy4ZFPz2pn/V3v45/VHk37lVfZhPyvFHFvxc2zkWQi17WvRKnP3nLEila1OyOnfYDQM9inFL6znMRiifTnX57y83xxT1a8gHxteFcN/6TH0Qex73dxKPanpi/+vok03ioeMt+B4biuQsqdq6qLsa011u5WzqQaKqCw2a2Hp8ps+MafJrNJEYY3neJ92390eK0VtzajjORo5PHN2OGGmKMroVZWHqGU9wZwmq0uXTZPw8sbSuVtFo3hMldkQEBAQEBAQEBAQEBAQEBAQECnHh3FpuNvGZN+MWO2FFzIhPzNfdN/Xpm30/HNZhr3YtvHrz/AJ6orYaS90cDiplrmZd9t9i90a+1n6D80U/ZU/UAGR6rjGr1Ne5e20eUcv7va4q15wcrwGDyt/nZRsBKeW4S10DpsnpsCkB12T2PzMj0vEtTpaTTFbaJe2x1tO8rDIx6cnFbFvrBRlKsvsQRoj9JTpe1LRes84nf3spjeNkPiuHxeLdrKHsZmAUtba9jdK76VBYkgDZ0PrLWs4hn1e34s77dPBjWkV6OCeHqcZj+zM/Ix1YklKbyqbPqQh2q7/qgS5g49rMVO73on2xvPx+7GcFJndxq8JcVVf5wNxJZXcNkWkWMp6la0FtOQfQn5CR5ON629LUtflbryj2EYaRO+yv59VswuXRxsGnFB/N3nT8AmY4fMx52V8/9RafzeU0fDHmMzyvTy/i31r5b+/r211Tn/wDqLW93bePbtz+38J/wKLTExqMLGXGxKQiKNKqjQAmmyZLZLTe87zPiliNuUK9+Ax1ymyuPyrsdnO7PItKK5+bJ3Qt/W1ubPS8a1enp3K23iOkTz2+qO2Gtp3e8HhMTEy/jGey23WvNusaxwPkpY/ZH0AAkOs4nqdXG2S3LyjlH/PayrjrXo8cf4fwOPyxk4/mEqGWtWtdkrDEFhWpPSgJA9B7TzUcT1OoxRiyW3iPTyK461neHfk+Kx+SKPc9iMm+h6rWrcbGiAykHRGtj6TDR67NpLTbFO2/UtSLdXi3guMt4pOLfFHl1geWNnaFfulW31Bh+9vcxprc9M05622tPWfPf06bej2aVmNke7w5VlVeRyPJ5d1f/AMdmS5U/xa0X/vEzY37Q621e7vEesRzRxgok8Vw2LxTM2O1jMwClrLWduld9KgsSQo2dD6yhrNfn1cx+LO+3TwZ1pWvRys4Kpcp8nAzb8drD1WCm4qrn94r3Xq7D7QG5a0vG9Xp6RjrMTEdN432Y2w1tO6XxnH0cZjeRjdR2xZmdyzMzHZZmPckn3lHU6rJqck5Ms7yzrWKxtCXK7IgICAgICAgICAgICAgICAgICAgICAgICBXZvB8Xn5i5mZgo9i60xHyOxv2Oj3G5ZxazPixzjpeYrPWGM0rM7zCxlZkQEBAQEBAQEBAQEBAQEBAQEBAQEBAQEBAQEBAQEBAQEBAQEBAQEBAQEBAQEBAQEBAQEBAQEBAQEBAQEBAQEBAQEBAQEBAQEBAQEBAQEBAQEBAQEBAQEBAQEBAQEBA//9k="/>
          <p:cNvSpPr>
            <a:spLocks noChangeAspect="1" noChangeArrowheads="1"/>
          </p:cNvSpPr>
          <p:nvPr/>
        </p:nvSpPr>
        <p:spPr bwMode="auto">
          <a:xfrm>
            <a:off x="155575" y="-1287463"/>
            <a:ext cx="4486275" cy="2695576"/>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4" name="AutoShape 10" descr="Image result for snapch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sp>
        <p:nvSpPr>
          <p:cNvPr id="47116" name="AutoShape 12" descr="Image result for snapcha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7118" name="Picture 14" descr="http://www.livehacking.com/web/wp-content/uploads/2014/01/snapchat-logo-300x299.jpg"/>
          <p:cNvPicPr>
            <a:picLocks noChangeAspect="1" noChangeArrowheads="1"/>
          </p:cNvPicPr>
          <p:nvPr/>
        </p:nvPicPr>
        <p:blipFill>
          <a:blip r:embed="rId3" cstate="print"/>
          <a:srcRect/>
          <a:stretch>
            <a:fillRect/>
          </a:stretch>
        </p:blipFill>
        <p:spPr bwMode="auto">
          <a:xfrm>
            <a:off x="7236296" y="3219822"/>
            <a:ext cx="1561356" cy="1556152"/>
          </a:xfrm>
          <a:prstGeom prst="rect">
            <a:avLst/>
          </a:prstGeom>
          <a:noFill/>
        </p:spPr>
      </p:pic>
      <p:sp>
        <p:nvSpPr>
          <p:cNvPr id="59394" name="AutoShape 2" descr="Image result for vagu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59396" name="Picture 4" descr="http://baconsmores.com/wp-content/uploads/vaguebook.jpg"/>
          <p:cNvPicPr>
            <a:picLocks noChangeAspect="1" noChangeArrowheads="1"/>
          </p:cNvPicPr>
          <p:nvPr/>
        </p:nvPicPr>
        <p:blipFill>
          <a:blip r:embed="rId4" cstate="print"/>
          <a:srcRect/>
          <a:stretch>
            <a:fillRect/>
          </a:stretch>
        </p:blipFill>
        <p:spPr bwMode="auto">
          <a:xfrm>
            <a:off x="3995936" y="2931790"/>
            <a:ext cx="4486275" cy="2057401"/>
          </a:xfrm>
          <a:prstGeom prst="rect">
            <a:avLst/>
          </a:prstGeom>
          <a:noFill/>
        </p:spPr>
      </p:pic>
      <p:pic>
        <p:nvPicPr>
          <p:cNvPr id="59398" name="Picture 6" descr="http://cdn.someecards.com/someecards/usercards/1347648292685_7947321.png"/>
          <p:cNvPicPr>
            <a:picLocks noChangeAspect="1" noChangeArrowheads="1"/>
          </p:cNvPicPr>
          <p:nvPr/>
        </p:nvPicPr>
        <p:blipFill>
          <a:blip r:embed="rId5" cstate="print"/>
          <a:srcRect/>
          <a:stretch>
            <a:fillRect/>
          </a:stretch>
        </p:blipFill>
        <p:spPr bwMode="auto">
          <a:xfrm>
            <a:off x="4211960" y="2067694"/>
            <a:ext cx="4000500" cy="28003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additive="base">
                                        <p:cTn id="7" dur="500" fill="hold"/>
                                        <p:tgtEl>
                                          <p:spTgt spid="59396"/>
                                        </p:tgtEl>
                                        <p:attrNameLst>
                                          <p:attrName>ppt_x</p:attrName>
                                        </p:attrNameLst>
                                      </p:cBhvr>
                                      <p:tavLst>
                                        <p:tav tm="0">
                                          <p:val>
                                            <p:strVal val="#ppt_x"/>
                                          </p:val>
                                        </p:tav>
                                        <p:tav tm="100000">
                                          <p:val>
                                            <p:strVal val="#ppt_x"/>
                                          </p:val>
                                        </p:tav>
                                      </p:tavLst>
                                    </p:anim>
                                    <p:anim calcmode="lin" valueType="num">
                                      <p:cBhvr additive="base">
                                        <p:cTn id="8" dur="500" fill="hold"/>
                                        <p:tgtEl>
                                          <p:spTgt spid="593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59398"/>
                                        </p:tgtEl>
                                        <p:attrNameLst>
                                          <p:attrName>style.visibility</p:attrName>
                                        </p:attrNameLst>
                                      </p:cBhvr>
                                      <p:to>
                                        <p:strVal val="visible"/>
                                      </p:to>
                                    </p:set>
                                    <p:animEffect transition="in" filter="dissolve">
                                      <p:cBhvr>
                                        <p:cTn id="13" dur="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2255</TotalTime>
  <Words>1180</Words>
  <Application>Microsoft Office PowerPoint</Application>
  <PresentationFormat>On-screen Show (16:9)</PresentationFormat>
  <Paragraphs>100</Paragraphs>
  <Slides>25</Slides>
  <Notes>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PowerPoint Presentation</vt:lpstr>
      <vt:lpstr>The debate</vt:lpstr>
      <vt:lpstr>The debate</vt:lpstr>
      <vt:lpstr>The debate</vt:lpstr>
      <vt:lpstr>What is Yik Yak? </vt:lpstr>
      <vt:lpstr>PowerPoint Presentation</vt:lpstr>
      <vt:lpstr>PowerPoint Presentation</vt:lpstr>
      <vt:lpstr>PowerPoint Presentation</vt:lpstr>
      <vt:lpstr>The debate</vt:lpstr>
      <vt:lpstr>The debate</vt:lpstr>
      <vt:lpstr>The possibilities – missional responses</vt:lpstr>
      <vt:lpstr>St Pauls Arts n Kids</vt:lpstr>
      <vt:lpstr>World Vision -  Just Prayers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Online and Gathered</vt:lpstr>
      <vt:lpstr>PowerPoint Presentation</vt:lpstr>
      <vt:lpstr>Marketing in Four Steps – Seth Godin</vt:lpstr>
      <vt:lpstr>The Church and technology</vt:lpstr>
      <vt:lpstr>So what would this look like?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sargeant</dc:creator>
  <cp:lastModifiedBy>Jonathan Sargeant</cp:lastModifiedBy>
  <cp:revision>86</cp:revision>
  <dcterms:created xsi:type="dcterms:W3CDTF">2015-03-24T03:11:40Z</dcterms:created>
  <dcterms:modified xsi:type="dcterms:W3CDTF">2017-04-04T05:38:16Z</dcterms:modified>
</cp:coreProperties>
</file>